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Montserrat"/>
      <p:regular r:id="rId30"/>
      <p:bold r:id="rId31"/>
      <p:italic r:id="rId32"/>
      <p:boldItalic r:id="rId33"/>
    </p:embeddedFont>
    <p:embeddedFont>
      <p:font typeface="Manrope"/>
      <p:regular r:id="rId34"/>
      <p:bold r:id="rId35"/>
    </p:embeddedFont>
    <p:embeddedFont>
      <p:font typeface="Gill Sans"/>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Manrope-bold.fntdata"/><Relationship Id="rId12" Type="http://schemas.openxmlformats.org/officeDocument/2006/relationships/slide" Target="slides/slide7.xml"/><Relationship Id="rId34" Type="http://schemas.openxmlformats.org/officeDocument/2006/relationships/font" Target="fonts/Manrope-regular.fntdata"/><Relationship Id="rId15" Type="http://schemas.openxmlformats.org/officeDocument/2006/relationships/slide" Target="slides/slide10.xml"/><Relationship Id="rId37" Type="http://schemas.openxmlformats.org/officeDocument/2006/relationships/font" Target="fonts/GillSans-bold.fntdata"/><Relationship Id="rId14" Type="http://schemas.openxmlformats.org/officeDocument/2006/relationships/slide" Target="slides/slide9.xml"/><Relationship Id="rId36" Type="http://schemas.openxmlformats.org/officeDocument/2006/relationships/font" Target="fonts/GillSa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e941af906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e941af906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e941af906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e941af906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e941af9068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e941af9068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e941af906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e941af906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e941af9068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e941af9068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e87866dfb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e87866dfb3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e941af9068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e941af906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e941af9068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e941af9068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8c9e31df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8c9e31df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c9e31df0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8c9e31df0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c9e31df0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8c9e31df0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8b883bc5e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8b883bc5e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8c9e31df0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8c9e31df0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959e01c26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959e01c26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e824736f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e824736f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88dd966e4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88dd966e4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8a6f3229f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8a6f3229f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e941af906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e941af906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8a6f3229f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8a6f3229f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e941af906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e941af906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e87866dfb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e87866dfb3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e87866dfb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e87866dfb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e941af906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e941af906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e87866df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e87866df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64025"/>
            <a:ext cx="9144001" cy="5307532"/>
          </a:xfrm>
          <a:prstGeom prst="rect">
            <a:avLst/>
          </a:prstGeom>
          <a:noFill/>
          <a:ln>
            <a:noFill/>
          </a:ln>
        </p:spPr>
      </p:pic>
      <p:pic>
        <p:nvPicPr>
          <p:cNvPr id="55" name="Google Shape;55;p13"/>
          <p:cNvPicPr preferRelativeResize="0"/>
          <p:nvPr/>
        </p:nvPicPr>
        <p:blipFill rotWithShape="1">
          <a:blip r:embed="rId4">
            <a:alphaModFix/>
          </a:blip>
          <a:srcRect b="47407" l="0" r="0" t="27409"/>
          <a:stretch/>
        </p:blipFill>
        <p:spPr>
          <a:xfrm>
            <a:off x="3017213" y="2180188"/>
            <a:ext cx="3109574" cy="783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2"/>
          <p:cNvPicPr preferRelativeResize="0"/>
          <p:nvPr/>
        </p:nvPicPr>
        <p:blipFill>
          <a:blip r:embed="rId3">
            <a:alphaModFix/>
          </a:blip>
          <a:stretch>
            <a:fillRect/>
          </a:stretch>
        </p:blipFill>
        <p:spPr>
          <a:xfrm>
            <a:off x="0" y="-164025"/>
            <a:ext cx="9144001" cy="5307532"/>
          </a:xfrm>
          <a:prstGeom prst="rect">
            <a:avLst/>
          </a:prstGeom>
          <a:noFill/>
          <a:ln>
            <a:noFill/>
          </a:ln>
        </p:spPr>
      </p:pic>
      <p:sp>
        <p:nvSpPr>
          <p:cNvPr id="165" name="Google Shape;165;p22"/>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166" name="Google Shape;166;p22"/>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167" name="Google Shape;167;p22"/>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168" name="Google Shape;168;p22"/>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2"/>
          <p:cNvSpPr txBox="1"/>
          <p:nvPr/>
        </p:nvSpPr>
        <p:spPr>
          <a:xfrm>
            <a:off x="747600" y="2230738"/>
            <a:ext cx="33330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1900">
                <a:solidFill>
                  <a:schemeClr val="lt1"/>
                </a:solidFill>
                <a:latin typeface="Montserrat"/>
                <a:ea typeface="Montserrat"/>
                <a:cs typeface="Montserrat"/>
                <a:sym typeface="Montserrat"/>
              </a:rPr>
              <a:t>Es tiempo de abordar la medicina con </a:t>
            </a:r>
            <a:r>
              <a:rPr b="1" lang="es-419" sz="1900">
                <a:solidFill>
                  <a:schemeClr val="lt1"/>
                </a:solidFill>
                <a:latin typeface="Montserrat"/>
                <a:ea typeface="Montserrat"/>
                <a:cs typeface="Montserrat"/>
                <a:sym typeface="Montserrat"/>
              </a:rPr>
              <a:t>equipos multidisciplinarios.</a:t>
            </a:r>
            <a:endParaRPr b="1" sz="1900">
              <a:solidFill>
                <a:schemeClr val="lt1"/>
              </a:solidFill>
              <a:latin typeface="Montserrat"/>
              <a:ea typeface="Montserrat"/>
              <a:cs typeface="Montserrat"/>
              <a:sym typeface="Montserrat"/>
            </a:endParaRPr>
          </a:p>
        </p:txBody>
      </p:sp>
      <p:pic>
        <p:nvPicPr>
          <p:cNvPr id="170" name="Google Shape;170;p22"/>
          <p:cNvPicPr preferRelativeResize="0"/>
          <p:nvPr/>
        </p:nvPicPr>
        <p:blipFill rotWithShape="1">
          <a:blip r:embed="rId5">
            <a:alphaModFix/>
          </a:blip>
          <a:srcRect b="9785" l="14502" r="11544" t="6215"/>
          <a:stretch/>
        </p:blipFill>
        <p:spPr>
          <a:xfrm>
            <a:off x="5342800" y="980300"/>
            <a:ext cx="3050724" cy="350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23"/>
          <p:cNvGrpSpPr/>
          <p:nvPr/>
        </p:nvGrpSpPr>
        <p:grpSpPr>
          <a:xfrm>
            <a:off x="273450" y="165600"/>
            <a:ext cx="8605300" cy="4812300"/>
            <a:chOff x="273450" y="165600"/>
            <a:chExt cx="8605300" cy="4812300"/>
          </a:xfrm>
        </p:grpSpPr>
        <p:sp>
          <p:nvSpPr>
            <p:cNvPr id="176" name="Google Shape;176;p23"/>
            <p:cNvSpPr/>
            <p:nvPr/>
          </p:nvSpPr>
          <p:spPr>
            <a:xfrm>
              <a:off x="273450" y="165600"/>
              <a:ext cx="8597100" cy="4812300"/>
            </a:xfrm>
            <a:prstGeom prst="roundRect">
              <a:avLst>
                <a:gd fmla="val 5020"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7" name="Google Shape;177;p23"/>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pic>
          <p:nvPicPr>
            <p:cNvPr id="178" name="Google Shape;178;p23"/>
            <p:cNvPicPr preferRelativeResize="0"/>
            <p:nvPr/>
          </p:nvPicPr>
          <p:blipFill rotWithShape="1">
            <a:blip r:embed="rId3">
              <a:alphaModFix/>
            </a:blip>
            <a:srcRect b="25460" l="22220" r="22530" t="25772"/>
            <a:stretch/>
          </p:blipFill>
          <p:spPr>
            <a:xfrm>
              <a:off x="447788" y="303725"/>
              <a:ext cx="265300" cy="234175"/>
            </a:xfrm>
            <a:prstGeom prst="rect">
              <a:avLst/>
            </a:prstGeom>
            <a:noFill/>
            <a:ln>
              <a:noFill/>
            </a:ln>
          </p:spPr>
        </p:pic>
        <p:sp>
          <p:nvSpPr>
            <p:cNvPr id="179" name="Google Shape;179;p23"/>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grpSp>
      <p:pic>
        <p:nvPicPr>
          <p:cNvPr id="180" name="Google Shape;180;p23"/>
          <p:cNvPicPr preferRelativeResize="0"/>
          <p:nvPr/>
        </p:nvPicPr>
        <p:blipFill rotWithShape="1">
          <a:blip r:embed="rId4">
            <a:alphaModFix/>
          </a:blip>
          <a:srcRect b="0" l="0" r="0" t="57777"/>
          <a:stretch/>
        </p:blipFill>
        <p:spPr>
          <a:xfrm>
            <a:off x="-8800" y="0"/>
            <a:ext cx="9152801" cy="2377526"/>
          </a:xfrm>
          <a:prstGeom prst="rect">
            <a:avLst/>
          </a:prstGeom>
          <a:noFill/>
          <a:ln>
            <a:noFill/>
          </a:ln>
        </p:spPr>
      </p:pic>
      <p:sp>
        <p:nvSpPr>
          <p:cNvPr id="181" name="Google Shape;181;p23"/>
          <p:cNvSpPr/>
          <p:nvPr/>
        </p:nvSpPr>
        <p:spPr>
          <a:xfrm>
            <a:off x="273450" y="165600"/>
            <a:ext cx="8597100" cy="23400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23"/>
          <p:cNvSpPr txBox="1"/>
          <p:nvPr/>
        </p:nvSpPr>
        <p:spPr>
          <a:xfrm>
            <a:off x="747600" y="840338"/>
            <a:ext cx="3333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1500">
                <a:solidFill>
                  <a:schemeClr val="lt1"/>
                </a:solidFill>
                <a:latin typeface="Montserrat"/>
                <a:ea typeface="Montserrat"/>
                <a:cs typeface="Montserrat"/>
                <a:sym typeface="Montserrat"/>
              </a:rPr>
              <a:t>Somos una Sociedad </a:t>
            </a:r>
            <a:r>
              <a:rPr i="1" lang="es-419" sz="1500">
                <a:solidFill>
                  <a:schemeClr val="lt1"/>
                </a:solidFill>
                <a:latin typeface="Montserrat"/>
                <a:ea typeface="Montserrat"/>
                <a:cs typeface="Montserrat"/>
                <a:sym typeface="Montserrat"/>
              </a:rPr>
              <a:t>multidisciplinaria </a:t>
            </a:r>
            <a:endParaRPr i="1" sz="1500">
              <a:solidFill>
                <a:schemeClr val="lt1"/>
              </a:solidFill>
              <a:latin typeface="Montserrat"/>
              <a:ea typeface="Montserrat"/>
              <a:cs typeface="Montserrat"/>
              <a:sym typeface="Montserrat"/>
            </a:endParaRPr>
          </a:p>
          <a:p>
            <a:pPr indent="0" lvl="0" marL="0" rtl="0" algn="l">
              <a:spcBef>
                <a:spcPts val="0"/>
              </a:spcBef>
              <a:spcAft>
                <a:spcPts val="0"/>
              </a:spcAft>
              <a:buNone/>
            </a:pPr>
            <a:r>
              <a:rPr b="1" lang="es-419" sz="1500">
                <a:solidFill>
                  <a:schemeClr val="lt1"/>
                </a:solidFill>
                <a:latin typeface="Montserrat"/>
                <a:ea typeface="Montserrat"/>
                <a:cs typeface="Montserrat"/>
                <a:sym typeface="Montserrat"/>
              </a:rPr>
              <a:t>con pilares Value.</a:t>
            </a:r>
            <a:r>
              <a:rPr lang="es-419" sz="1500">
                <a:solidFill>
                  <a:schemeClr val="lt1"/>
                </a:solidFill>
                <a:latin typeface="Montserrat"/>
                <a:ea typeface="Montserrat"/>
                <a:cs typeface="Montserrat"/>
                <a:sym typeface="Montserrat"/>
              </a:rPr>
              <a:t> </a:t>
            </a:r>
            <a:endParaRPr sz="1500">
              <a:solidFill>
                <a:schemeClr val="lt1"/>
              </a:solidFill>
              <a:latin typeface="Montserrat"/>
              <a:ea typeface="Montserrat"/>
              <a:cs typeface="Montserrat"/>
              <a:sym typeface="Montserrat"/>
            </a:endParaRPr>
          </a:p>
        </p:txBody>
      </p:sp>
      <p:sp>
        <p:nvSpPr>
          <p:cNvPr id="183" name="Google Shape;183;p23"/>
          <p:cNvSpPr txBox="1"/>
          <p:nvPr/>
        </p:nvSpPr>
        <p:spPr>
          <a:xfrm>
            <a:off x="4409300" y="909938"/>
            <a:ext cx="3947700" cy="64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s-419" sz="900">
                <a:solidFill>
                  <a:schemeClr val="lt1"/>
                </a:solidFill>
                <a:latin typeface="Montserrat"/>
                <a:ea typeface="Montserrat"/>
                <a:cs typeface="Montserrat"/>
                <a:sym typeface="Montserrat"/>
              </a:rPr>
              <a:t>Nuestro modelo de negocio es B2B que tiene como objetivo impulsar la mejora de la calidad de la atención médica en la región a través de soluciones tecnológicas innovadoras. </a:t>
            </a:r>
            <a:endParaRPr b="1" sz="900">
              <a:solidFill>
                <a:schemeClr val="lt1"/>
              </a:solidFill>
              <a:latin typeface="Montserrat"/>
              <a:ea typeface="Montserrat"/>
              <a:cs typeface="Montserrat"/>
              <a:sym typeface="Montserrat"/>
            </a:endParaRPr>
          </a:p>
        </p:txBody>
      </p:sp>
      <p:sp>
        <p:nvSpPr>
          <p:cNvPr id="184" name="Google Shape;184;p23"/>
          <p:cNvSpPr txBox="1"/>
          <p:nvPr/>
        </p:nvSpPr>
        <p:spPr>
          <a:xfrm>
            <a:off x="809450" y="3296850"/>
            <a:ext cx="1414800" cy="90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800">
                <a:solidFill>
                  <a:schemeClr val="dk1"/>
                </a:solidFill>
                <a:latin typeface="Montserrat"/>
                <a:ea typeface="Montserrat"/>
                <a:cs typeface="Montserrat"/>
                <a:sym typeface="Montserrat"/>
              </a:rPr>
              <a:t>Dr. Felipe Ojeda (CEO)</a:t>
            </a:r>
            <a:r>
              <a:rPr lang="es-419" sz="800">
                <a:solidFill>
                  <a:schemeClr val="dk1"/>
                </a:solidFill>
                <a:latin typeface="Montserrat"/>
                <a:ea typeface="Montserrat"/>
                <a:cs typeface="Montserrat"/>
                <a:sym typeface="Montserrat"/>
              </a:rPr>
              <a:t>, </a:t>
            </a:r>
            <a:endParaRPr sz="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s-419" sz="600">
                <a:solidFill>
                  <a:schemeClr val="dk1"/>
                </a:solidFill>
                <a:latin typeface="Gill Sans"/>
                <a:ea typeface="Gill Sans"/>
                <a:cs typeface="Gill Sans"/>
                <a:sym typeface="Gill Sans"/>
              </a:rPr>
              <a:t> </a:t>
            </a:r>
            <a:r>
              <a:rPr lang="es-419" sz="600">
                <a:solidFill>
                  <a:schemeClr val="dk1"/>
                </a:solidFill>
                <a:latin typeface="Montserrat"/>
                <a:ea typeface="Montserrat"/>
                <a:cs typeface="Montserrat"/>
                <a:sym typeface="Montserrat"/>
              </a:rPr>
              <a:t>Presidente y CEO (</a:t>
            </a:r>
            <a:r>
              <a:rPr i="1" lang="es-419" sz="600">
                <a:solidFill>
                  <a:srgbClr val="666666"/>
                </a:solidFill>
                <a:highlight>
                  <a:srgbClr val="FFFFFF"/>
                </a:highlight>
                <a:latin typeface="Montserrat"/>
                <a:ea typeface="Montserrat"/>
                <a:cs typeface="Montserrat"/>
                <a:sym typeface="Montserrat"/>
              </a:rPr>
              <a:t>Chief Executive Officer</a:t>
            </a:r>
            <a:r>
              <a:rPr lang="es-419" sz="600">
                <a:solidFill>
                  <a:schemeClr val="dk1"/>
                </a:solidFill>
                <a:latin typeface="Montserrat"/>
                <a:ea typeface="Montserrat"/>
                <a:cs typeface="Montserrat"/>
                <a:sym typeface="Montserrat"/>
              </a:rPr>
              <a:t>)</a:t>
            </a:r>
            <a:r>
              <a:rPr b="1" lang="es-419" sz="600">
                <a:solidFill>
                  <a:schemeClr val="dk1"/>
                </a:solidFill>
                <a:latin typeface="Montserrat"/>
                <a:ea typeface="Montserrat"/>
                <a:cs typeface="Montserrat"/>
                <a:sym typeface="Montserrat"/>
              </a:rPr>
              <a:t>.</a:t>
            </a:r>
            <a:r>
              <a:rPr lang="es-419" sz="600">
                <a:solidFill>
                  <a:schemeClr val="dk1"/>
                </a:solidFill>
                <a:latin typeface="Montserrat"/>
                <a:ea typeface="Montserrat"/>
                <a:cs typeface="Montserrat"/>
                <a:sym typeface="Montserrat"/>
              </a:rPr>
              <a:t> Un empresario, data scientist y médico de Cuidados Intensivos.</a:t>
            </a:r>
            <a:endParaRPr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600">
              <a:solidFill>
                <a:schemeClr val="dk1"/>
              </a:solidFill>
              <a:latin typeface="Montserrat"/>
              <a:ea typeface="Montserrat"/>
              <a:cs typeface="Montserrat"/>
              <a:sym typeface="Montserrat"/>
            </a:endParaRPr>
          </a:p>
        </p:txBody>
      </p:sp>
      <p:sp>
        <p:nvSpPr>
          <p:cNvPr id="185" name="Google Shape;185;p23"/>
          <p:cNvSpPr txBox="1"/>
          <p:nvPr/>
        </p:nvSpPr>
        <p:spPr>
          <a:xfrm>
            <a:off x="2657900" y="3296850"/>
            <a:ext cx="1584300" cy="90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800">
                <a:solidFill>
                  <a:schemeClr val="dk1"/>
                </a:solidFill>
                <a:latin typeface="Montserrat"/>
                <a:ea typeface="Montserrat"/>
                <a:cs typeface="Montserrat"/>
                <a:sym typeface="Montserrat"/>
              </a:rPr>
              <a:t>Víctor</a:t>
            </a:r>
            <a:r>
              <a:rPr b="1" lang="es-419" sz="800">
                <a:solidFill>
                  <a:schemeClr val="dk1"/>
                </a:solidFill>
                <a:latin typeface="Montserrat"/>
                <a:ea typeface="Montserrat"/>
                <a:cs typeface="Montserrat"/>
                <a:sym typeface="Montserrat"/>
              </a:rPr>
              <a:t> Cantillana </a:t>
            </a:r>
            <a:endParaRPr b="1" sz="8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s-419" sz="600">
                <a:solidFill>
                  <a:schemeClr val="dk1"/>
                </a:solidFill>
                <a:latin typeface="Montserrat"/>
                <a:ea typeface="Montserrat"/>
                <a:cs typeface="Montserrat"/>
                <a:sym typeface="Montserrat"/>
              </a:rPr>
              <a:t>CTO </a:t>
            </a:r>
            <a:r>
              <a:rPr i="1" lang="es-419" sz="600">
                <a:solidFill>
                  <a:schemeClr val="dk1"/>
                </a:solidFill>
                <a:latin typeface="Montserrat"/>
                <a:ea typeface="Montserrat"/>
                <a:cs typeface="Montserrat"/>
                <a:sym typeface="Montserrat"/>
              </a:rPr>
              <a:t>(Chief Technology Officer)</a:t>
            </a:r>
            <a:r>
              <a:rPr b="1" i="1" lang="es-419" sz="600">
                <a:solidFill>
                  <a:schemeClr val="dk1"/>
                </a:solidFill>
                <a:latin typeface="Montserrat"/>
                <a:ea typeface="Montserrat"/>
                <a:cs typeface="Montserrat"/>
                <a:sym typeface="Montserrat"/>
              </a:rPr>
              <a:t>.</a:t>
            </a:r>
            <a:r>
              <a:rPr lang="es-419" sz="600">
                <a:solidFill>
                  <a:schemeClr val="dk1"/>
                </a:solidFill>
                <a:latin typeface="Montserrat"/>
                <a:ea typeface="Montserrat"/>
                <a:cs typeface="Montserrat"/>
                <a:sym typeface="Montserrat"/>
              </a:rPr>
              <a:t> Líder de Scrum e Ingeniero Informatico, especializado en Metaverso y Realidad Virtual</a:t>
            </a:r>
            <a:endParaRPr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600">
              <a:solidFill>
                <a:schemeClr val="dk1"/>
              </a:solidFill>
              <a:latin typeface="Montserrat"/>
              <a:ea typeface="Montserrat"/>
              <a:cs typeface="Montserrat"/>
              <a:sym typeface="Montserrat"/>
            </a:endParaRPr>
          </a:p>
        </p:txBody>
      </p:sp>
      <p:sp>
        <p:nvSpPr>
          <p:cNvPr id="186" name="Google Shape;186;p23"/>
          <p:cNvSpPr txBox="1"/>
          <p:nvPr/>
        </p:nvSpPr>
        <p:spPr>
          <a:xfrm>
            <a:off x="4691101" y="3296850"/>
            <a:ext cx="1414800" cy="90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800">
                <a:solidFill>
                  <a:schemeClr val="dk1"/>
                </a:solidFill>
                <a:latin typeface="Montserrat"/>
                <a:ea typeface="Montserrat"/>
                <a:cs typeface="Montserrat"/>
                <a:sym typeface="Montserrat"/>
              </a:rPr>
              <a:t>Dr. Oscar Loureiro</a:t>
            </a:r>
            <a:r>
              <a:rPr lang="es-419" sz="800">
                <a:solidFill>
                  <a:schemeClr val="dk1"/>
                </a:solidFill>
                <a:latin typeface="Montserrat"/>
                <a:ea typeface="Montserrat"/>
                <a:cs typeface="Montserrat"/>
                <a:sym typeface="Montserrat"/>
              </a:rPr>
              <a:t> </a:t>
            </a:r>
            <a:endParaRPr sz="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s-419" sz="600">
                <a:solidFill>
                  <a:schemeClr val="dk1"/>
                </a:solidFill>
                <a:latin typeface="Gill Sans"/>
                <a:ea typeface="Gill Sans"/>
                <a:cs typeface="Gill Sans"/>
                <a:sym typeface="Gill Sans"/>
              </a:rPr>
              <a:t> CMO </a:t>
            </a:r>
            <a:r>
              <a:rPr i="1" lang="es-419" sz="600">
                <a:solidFill>
                  <a:schemeClr val="dk1"/>
                </a:solidFill>
                <a:latin typeface="Gill Sans"/>
                <a:ea typeface="Gill Sans"/>
                <a:cs typeface="Gill Sans"/>
                <a:sym typeface="Gill Sans"/>
              </a:rPr>
              <a:t>(Director Medical Officer</a:t>
            </a:r>
            <a:r>
              <a:rPr lang="es-419" sz="600">
                <a:solidFill>
                  <a:schemeClr val="dk1"/>
                </a:solidFill>
                <a:latin typeface="Gill Sans"/>
                <a:ea typeface="Gill Sans"/>
                <a:cs typeface="Gill Sans"/>
                <a:sym typeface="Gill Sans"/>
              </a:rPr>
              <a:t>). </a:t>
            </a:r>
            <a:r>
              <a:rPr lang="es-419" sz="600">
                <a:solidFill>
                  <a:schemeClr val="dk1"/>
                </a:solidFill>
                <a:latin typeface="Montserrat"/>
                <a:ea typeface="Montserrat"/>
                <a:cs typeface="Montserrat"/>
                <a:sym typeface="Montserrat"/>
              </a:rPr>
              <a:t>Neurologo y Lider de  desarrollos en soluciones medicas con IA(Inteligencia Artificial)</a:t>
            </a:r>
            <a:endParaRPr b="1"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600">
              <a:solidFill>
                <a:schemeClr val="dk1"/>
              </a:solidFill>
              <a:latin typeface="Montserrat"/>
              <a:ea typeface="Montserrat"/>
              <a:cs typeface="Montserrat"/>
              <a:sym typeface="Montserrat"/>
            </a:endParaRPr>
          </a:p>
        </p:txBody>
      </p:sp>
      <p:sp>
        <p:nvSpPr>
          <p:cNvPr id="187" name="Google Shape;187;p23"/>
          <p:cNvSpPr txBox="1"/>
          <p:nvPr/>
        </p:nvSpPr>
        <p:spPr>
          <a:xfrm>
            <a:off x="6554800" y="3296850"/>
            <a:ext cx="1414800" cy="90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800">
                <a:solidFill>
                  <a:schemeClr val="dk1"/>
                </a:solidFill>
                <a:latin typeface="Montserrat"/>
                <a:ea typeface="Montserrat"/>
                <a:cs typeface="Montserrat"/>
                <a:sym typeface="Montserrat"/>
              </a:rPr>
              <a:t>Luis Gerardo Reinoso</a:t>
            </a:r>
            <a:r>
              <a:rPr lang="es-419" sz="600">
                <a:solidFill>
                  <a:schemeClr val="dk1"/>
                </a:solidFill>
                <a:latin typeface="Montserrat"/>
                <a:ea typeface="Montserrat"/>
                <a:cs typeface="Montserrat"/>
                <a:sym typeface="Montserrat"/>
              </a:rPr>
              <a:t> </a:t>
            </a:r>
            <a:endParaRPr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s-419" sz="600">
                <a:solidFill>
                  <a:schemeClr val="dk1"/>
                </a:solidFill>
                <a:latin typeface="Gill Sans"/>
                <a:ea typeface="Gill Sans"/>
                <a:cs typeface="Gill Sans"/>
                <a:sym typeface="Gill Sans"/>
              </a:rPr>
              <a:t> </a:t>
            </a:r>
            <a:r>
              <a:rPr lang="es-419" sz="600">
                <a:solidFill>
                  <a:schemeClr val="dk1"/>
                </a:solidFill>
                <a:latin typeface="Montserrat"/>
                <a:ea typeface="Montserrat"/>
                <a:cs typeface="Montserrat"/>
                <a:sym typeface="Montserrat"/>
              </a:rPr>
              <a:t>Vice Presidente y COO (Chief Operating Officer). Un experto en Data Streaming especializado en Ciencia de Datos e Ingeniero Aeroespacial. </a:t>
            </a:r>
            <a:endParaRPr sz="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600">
              <a:solidFill>
                <a:schemeClr val="dk1"/>
              </a:solidFill>
              <a:latin typeface="Montserrat"/>
              <a:ea typeface="Montserrat"/>
              <a:cs typeface="Montserrat"/>
              <a:sym typeface="Montserrat"/>
            </a:endParaRPr>
          </a:p>
        </p:txBody>
      </p:sp>
      <p:sp>
        <p:nvSpPr>
          <p:cNvPr id="188" name="Google Shape;188;p23"/>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189" name="Google Shape;189;p23"/>
          <p:cNvPicPr preferRelativeResize="0"/>
          <p:nvPr/>
        </p:nvPicPr>
        <p:blipFill rotWithShape="1">
          <a:blip r:embed="rId5">
            <a:alphaModFix/>
          </a:blip>
          <a:srcRect b="53845" l="7132" r="76942" t="31838"/>
          <a:stretch/>
        </p:blipFill>
        <p:spPr>
          <a:xfrm>
            <a:off x="429244" y="271119"/>
            <a:ext cx="318349" cy="286176"/>
          </a:xfrm>
          <a:prstGeom prst="rect">
            <a:avLst/>
          </a:prstGeom>
          <a:noFill/>
          <a:ln>
            <a:noFill/>
          </a:ln>
        </p:spPr>
      </p:pic>
      <p:cxnSp>
        <p:nvCxnSpPr>
          <p:cNvPr id="190" name="Google Shape;190;p23"/>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191" name="Google Shape;191;p23"/>
          <p:cNvSpPr/>
          <p:nvPr/>
        </p:nvSpPr>
        <p:spPr>
          <a:xfrm>
            <a:off x="1078250" y="2045200"/>
            <a:ext cx="877200" cy="8772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3"/>
          <p:cNvSpPr/>
          <p:nvPr/>
        </p:nvSpPr>
        <p:spPr>
          <a:xfrm>
            <a:off x="3011450" y="2075700"/>
            <a:ext cx="877200" cy="8772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3"/>
          <p:cNvSpPr/>
          <p:nvPr/>
        </p:nvSpPr>
        <p:spPr>
          <a:xfrm>
            <a:off x="4944650" y="2075700"/>
            <a:ext cx="877200" cy="8772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3"/>
          <p:cNvSpPr/>
          <p:nvPr/>
        </p:nvSpPr>
        <p:spPr>
          <a:xfrm>
            <a:off x="6823600" y="2061588"/>
            <a:ext cx="877200" cy="8772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3"/>
          <p:cNvSpPr txBox="1"/>
          <p:nvPr/>
        </p:nvSpPr>
        <p:spPr>
          <a:xfrm>
            <a:off x="1118000" y="2345650"/>
            <a:ext cx="797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900">
                <a:latin typeface="Montserrat"/>
                <a:ea typeface="Montserrat"/>
                <a:cs typeface="Montserrat"/>
                <a:sym typeface="Montserrat"/>
              </a:rPr>
              <a:t>FOTO</a:t>
            </a:r>
            <a:endParaRPr sz="900">
              <a:latin typeface="Montserrat"/>
              <a:ea typeface="Montserrat"/>
              <a:cs typeface="Montserrat"/>
              <a:sym typeface="Montserrat"/>
            </a:endParaRPr>
          </a:p>
        </p:txBody>
      </p:sp>
      <p:sp>
        <p:nvSpPr>
          <p:cNvPr id="196" name="Google Shape;196;p23"/>
          <p:cNvSpPr txBox="1"/>
          <p:nvPr/>
        </p:nvSpPr>
        <p:spPr>
          <a:xfrm>
            <a:off x="3051200" y="2345650"/>
            <a:ext cx="797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900">
                <a:latin typeface="Montserrat"/>
                <a:ea typeface="Montserrat"/>
                <a:cs typeface="Montserrat"/>
                <a:sym typeface="Montserrat"/>
              </a:rPr>
              <a:t>FOTO</a:t>
            </a:r>
            <a:endParaRPr sz="900">
              <a:latin typeface="Montserrat"/>
              <a:ea typeface="Montserrat"/>
              <a:cs typeface="Montserrat"/>
              <a:sym typeface="Montserrat"/>
            </a:endParaRPr>
          </a:p>
        </p:txBody>
      </p:sp>
      <p:sp>
        <p:nvSpPr>
          <p:cNvPr id="197" name="Google Shape;197;p23"/>
          <p:cNvSpPr txBox="1"/>
          <p:nvPr/>
        </p:nvSpPr>
        <p:spPr>
          <a:xfrm>
            <a:off x="4984400" y="2345650"/>
            <a:ext cx="797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900">
                <a:latin typeface="Montserrat"/>
                <a:ea typeface="Montserrat"/>
                <a:cs typeface="Montserrat"/>
                <a:sym typeface="Montserrat"/>
              </a:rPr>
              <a:t>FOTO</a:t>
            </a:r>
            <a:endParaRPr sz="900">
              <a:latin typeface="Montserrat"/>
              <a:ea typeface="Montserrat"/>
              <a:cs typeface="Montserrat"/>
              <a:sym typeface="Montserrat"/>
            </a:endParaRPr>
          </a:p>
        </p:txBody>
      </p:sp>
      <p:sp>
        <p:nvSpPr>
          <p:cNvPr id="198" name="Google Shape;198;p23"/>
          <p:cNvSpPr txBox="1"/>
          <p:nvPr/>
        </p:nvSpPr>
        <p:spPr>
          <a:xfrm>
            <a:off x="6877850" y="2345650"/>
            <a:ext cx="797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900">
                <a:latin typeface="Montserrat"/>
                <a:ea typeface="Montserrat"/>
                <a:cs typeface="Montserrat"/>
                <a:sym typeface="Montserrat"/>
              </a:rPr>
              <a:t>FOTO</a:t>
            </a:r>
            <a:endParaRPr sz="900">
              <a:latin typeface="Montserrat"/>
              <a:ea typeface="Montserrat"/>
              <a:cs typeface="Montserrat"/>
              <a:sym typeface="Montserrat"/>
            </a:endParaRPr>
          </a:p>
        </p:txBody>
      </p:sp>
      <p:sp>
        <p:nvSpPr>
          <p:cNvPr id="199" name="Google Shape;199;p23"/>
          <p:cNvSpPr txBox="1"/>
          <p:nvPr/>
        </p:nvSpPr>
        <p:spPr>
          <a:xfrm>
            <a:off x="587375" y="4238175"/>
            <a:ext cx="36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highlight>
                  <a:srgbClr val="FF9900"/>
                </a:highlight>
              </a:rPr>
              <a:t>** necesitamos las fotos</a:t>
            </a:r>
            <a:endParaRPr>
              <a:highlight>
                <a:srgbClr val="FF99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4"/>
          <p:cNvPicPr preferRelativeResize="0"/>
          <p:nvPr/>
        </p:nvPicPr>
        <p:blipFill>
          <a:blip r:embed="rId3">
            <a:alphaModFix/>
          </a:blip>
          <a:stretch>
            <a:fillRect/>
          </a:stretch>
        </p:blipFill>
        <p:spPr>
          <a:xfrm>
            <a:off x="0" y="-164025"/>
            <a:ext cx="9144001" cy="5307532"/>
          </a:xfrm>
          <a:prstGeom prst="rect">
            <a:avLst/>
          </a:prstGeom>
          <a:noFill/>
          <a:ln>
            <a:noFill/>
          </a:ln>
        </p:spPr>
      </p:pic>
      <p:pic>
        <p:nvPicPr>
          <p:cNvPr id="205" name="Google Shape;205;p24"/>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206" name="Google Shape;206;p24"/>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207" name="Google Shape;207;p24"/>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24"/>
          <p:cNvSpPr txBox="1"/>
          <p:nvPr/>
        </p:nvSpPr>
        <p:spPr>
          <a:xfrm>
            <a:off x="5148850" y="1372513"/>
            <a:ext cx="2962200" cy="58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sz="1100">
                <a:solidFill>
                  <a:schemeClr val="lt1"/>
                </a:solidFill>
                <a:latin typeface="Montserrat"/>
                <a:ea typeface="Montserrat"/>
                <a:cs typeface="Montserrat"/>
                <a:sym typeface="Montserrat"/>
              </a:rPr>
              <a:t>PRIMER AÑO</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419" sz="900">
                <a:solidFill>
                  <a:schemeClr val="lt1"/>
                </a:solidFill>
                <a:latin typeface="Montserrat"/>
                <a:ea typeface="Montserrat"/>
                <a:cs typeface="Montserrat"/>
                <a:sym typeface="Montserrat"/>
              </a:rPr>
              <a:t>Posicionar </a:t>
            </a:r>
            <a:r>
              <a:rPr lang="es-419" sz="900">
                <a:solidFill>
                  <a:schemeClr val="lt1"/>
                </a:solidFill>
                <a:latin typeface="Montserrat"/>
                <a:ea typeface="Montserrat"/>
                <a:cs typeface="Montserrat"/>
                <a:sym typeface="Montserrat"/>
              </a:rPr>
              <a:t>a SIBEMIR como pionero y líder en América Latina.</a:t>
            </a:r>
            <a:r>
              <a:rPr lang="es-419" sz="900">
                <a:solidFill>
                  <a:schemeClr val="lt1"/>
                </a:solidFill>
                <a:latin typeface="Montserrat"/>
                <a:ea typeface="Montserrat"/>
                <a:cs typeface="Montserrat"/>
                <a:sym typeface="Montserrat"/>
              </a:rPr>
              <a:t> </a:t>
            </a:r>
            <a:endParaRPr sz="1200">
              <a:solidFill>
                <a:schemeClr val="lt1"/>
              </a:solidFill>
              <a:latin typeface="Montserrat"/>
              <a:ea typeface="Montserrat"/>
              <a:cs typeface="Montserrat"/>
              <a:sym typeface="Montserrat"/>
            </a:endParaRPr>
          </a:p>
        </p:txBody>
      </p:sp>
      <p:sp>
        <p:nvSpPr>
          <p:cNvPr id="209" name="Google Shape;209;p24"/>
          <p:cNvSpPr txBox="1"/>
          <p:nvPr/>
        </p:nvSpPr>
        <p:spPr>
          <a:xfrm>
            <a:off x="5148850" y="2219488"/>
            <a:ext cx="2771400" cy="74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sz="1100">
                <a:solidFill>
                  <a:schemeClr val="lt1"/>
                </a:solidFill>
                <a:latin typeface="Montserrat"/>
                <a:ea typeface="Montserrat"/>
                <a:cs typeface="Montserrat"/>
                <a:sym typeface="Montserrat"/>
              </a:rPr>
              <a:t>TERCER AÑO</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s-419" sz="900">
                <a:solidFill>
                  <a:schemeClr val="lt1"/>
                </a:solidFill>
                <a:latin typeface="Montserrat"/>
                <a:ea typeface="Montserrat"/>
                <a:cs typeface="Montserrat"/>
                <a:sym typeface="Montserrat"/>
              </a:rPr>
              <a:t>Fortalecer nuestra posición como una autoridad reconocida en la transformación digital de la salud.</a:t>
            </a:r>
            <a:endParaRPr sz="1100">
              <a:solidFill>
                <a:schemeClr val="lt1"/>
              </a:solidFill>
              <a:latin typeface="Montserrat"/>
              <a:ea typeface="Montserrat"/>
              <a:cs typeface="Montserrat"/>
              <a:sym typeface="Montserrat"/>
            </a:endParaRPr>
          </a:p>
        </p:txBody>
      </p:sp>
      <p:sp>
        <p:nvSpPr>
          <p:cNvPr id="210" name="Google Shape;210;p24"/>
          <p:cNvSpPr txBox="1"/>
          <p:nvPr/>
        </p:nvSpPr>
        <p:spPr>
          <a:xfrm>
            <a:off x="5148850" y="3229963"/>
            <a:ext cx="2771400" cy="74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sz="1100">
                <a:solidFill>
                  <a:schemeClr val="lt1"/>
                </a:solidFill>
                <a:latin typeface="Montserrat"/>
                <a:ea typeface="Montserrat"/>
                <a:cs typeface="Montserrat"/>
                <a:sym typeface="Montserrat"/>
              </a:rPr>
              <a:t>QUINTO AÑO</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s-419" sz="900">
                <a:solidFill>
                  <a:schemeClr val="lt1"/>
                </a:solidFill>
                <a:latin typeface="Montserrat"/>
                <a:ea typeface="Montserrat"/>
                <a:cs typeface="Montserrat"/>
                <a:sym typeface="Montserrat"/>
              </a:rPr>
              <a:t>Fomentar un ecosistema de avances tecnológicos en el campo de la salud.</a:t>
            </a:r>
            <a:endParaRPr sz="1100">
              <a:solidFill>
                <a:schemeClr val="lt1"/>
              </a:solidFill>
              <a:latin typeface="Montserrat"/>
              <a:ea typeface="Montserrat"/>
              <a:cs typeface="Montserrat"/>
              <a:sym typeface="Montserrat"/>
            </a:endParaRPr>
          </a:p>
        </p:txBody>
      </p:sp>
      <p:sp>
        <p:nvSpPr>
          <p:cNvPr id="211" name="Google Shape;211;p24"/>
          <p:cNvSpPr txBox="1"/>
          <p:nvPr/>
        </p:nvSpPr>
        <p:spPr>
          <a:xfrm>
            <a:off x="1032950" y="1717925"/>
            <a:ext cx="3148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4000">
                <a:solidFill>
                  <a:schemeClr val="lt1"/>
                </a:solidFill>
                <a:latin typeface="Montserrat"/>
                <a:ea typeface="Montserrat"/>
                <a:cs typeface="Montserrat"/>
                <a:sym typeface="Montserrat"/>
              </a:rPr>
              <a:t>Nuestras metas </a:t>
            </a:r>
            <a:endParaRPr sz="4000">
              <a:solidFill>
                <a:schemeClr val="lt1"/>
              </a:solidFill>
              <a:latin typeface="Montserrat"/>
              <a:ea typeface="Montserrat"/>
              <a:cs typeface="Montserrat"/>
              <a:sym typeface="Montserrat"/>
            </a:endParaRPr>
          </a:p>
          <a:p>
            <a:pPr indent="0" lvl="0" marL="0" rtl="0" algn="l">
              <a:spcBef>
                <a:spcPts val="0"/>
              </a:spcBef>
              <a:spcAft>
                <a:spcPts val="0"/>
              </a:spcAft>
              <a:buNone/>
            </a:pPr>
            <a:r>
              <a:rPr b="1" lang="es-419" sz="4000">
                <a:solidFill>
                  <a:schemeClr val="lt1"/>
                </a:solidFill>
                <a:latin typeface="Montserrat"/>
                <a:ea typeface="Montserrat"/>
                <a:cs typeface="Montserrat"/>
                <a:sym typeface="Montserrat"/>
              </a:rPr>
              <a:t>son claras.</a:t>
            </a:r>
            <a:endParaRPr b="1" sz="4000">
              <a:solidFill>
                <a:schemeClr val="lt1"/>
              </a:solidFill>
              <a:latin typeface="Montserrat"/>
              <a:ea typeface="Montserrat"/>
              <a:cs typeface="Montserrat"/>
              <a:sym typeface="Montserrat"/>
            </a:endParaRPr>
          </a:p>
        </p:txBody>
      </p:sp>
      <p:sp>
        <p:nvSpPr>
          <p:cNvPr id="212" name="Google Shape;212;p24"/>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5"/>
          <p:cNvPicPr preferRelativeResize="0"/>
          <p:nvPr/>
        </p:nvPicPr>
        <p:blipFill>
          <a:blip r:embed="rId3">
            <a:alphaModFix/>
          </a:blip>
          <a:stretch>
            <a:fillRect/>
          </a:stretch>
        </p:blipFill>
        <p:spPr>
          <a:xfrm>
            <a:off x="6700" y="0"/>
            <a:ext cx="9144000" cy="5143500"/>
          </a:xfrm>
          <a:prstGeom prst="rect">
            <a:avLst/>
          </a:prstGeom>
          <a:noFill/>
          <a:ln>
            <a:noFill/>
          </a:ln>
        </p:spPr>
      </p:pic>
      <p:sp>
        <p:nvSpPr>
          <p:cNvPr id="218" name="Google Shape;218;p25"/>
          <p:cNvSpPr/>
          <p:nvPr/>
        </p:nvSpPr>
        <p:spPr>
          <a:xfrm>
            <a:off x="273450" y="165600"/>
            <a:ext cx="8597100" cy="4812300"/>
          </a:xfrm>
          <a:prstGeom prst="roundRect">
            <a:avLst>
              <a:gd fmla="val 502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cxnSp>
        <p:nvCxnSpPr>
          <p:cNvPr id="219" name="Google Shape;219;p25"/>
          <p:cNvCxnSpPr/>
          <p:nvPr/>
        </p:nvCxnSpPr>
        <p:spPr>
          <a:xfrm>
            <a:off x="278650" y="640125"/>
            <a:ext cx="8600100" cy="0"/>
          </a:xfrm>
          <a:prstGeom prst="straightConnector1">
            <a:avLst/>
          </a:prstGeom>
          <a:noFill/>
          <a:ln cap="flat" cmpd="sng" w="9525">
            <a:solidFill>
              <a:schemeClr val="dk1"/>
            </a:solidFill>
            <a:prstDash val="solid"/>
            <a:round/>
            <a:headEnd len="med" w="med" type="none"/>
            <a:tailEnd len="med" w="med" type="none"/>
          </a:ln>
        </p:spPr>
      </p:cxnSp>
      <p:sp>
        <p:nvSpPr>
          <p:cNvPr id="220" name="Google Shape;220;p25"/>
          <p:cNvSpPr txBox="1"/>
          <p:nvPr/>
        </p:nvSpPr>
        <p:spPr>
          <a:xfrm>
            <a:off x="571150" y="3198975"/>
            <a:ext cx="2679000" cy="10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solidFill>
                  <a:schemeClr val="dk1"/>
                </a:solidFill>
                <a:latin typeface="Montserrat"/>
                <a:ea typeface="Montserrat"/>
                <a:cs typeface="Montserrat"/>
                <a:sym typeface="Montserrat"/>
              </a:rPr>
              <a:t>Estamos en un punto crucial donde debemos </a:t>
            </a:r>
            <a:r>
              <a:rPr b="1" lang="es-419" sz="1200">
                <a:solidFill>
                  <a:schemeClr val="dk1"/>
                </a:solidFill>
                <a:latin typeface="Montserrat"/>
                <a:ea typeface="Montserrat"/>
                <a:cs typeface="Montserrat"/>
                <a:sym typeface="Montserrat"/>
              </a:rPr>
              <a:t>actualizar la educación</a:t>
            </a:r>
            <a:r>
              <a:rPr lang="es-419" sz="1200">
                <a:solidFill>
                  <a:schemeClr val="dk1"/>
                </a:solidFill>
                <a:latin typeface="Montserrat"/>
                <a:ea typeface="Montserrat"/>
                <a:cs typeface="Montserrat"/>
                <a:sym typeface="Montserrat"/>
              </a:rPr>
              <a:t> de todos los profesionales de la salud. </a:t>
            </a:r>
            <a:endParaRPr sz="1200">
              <a:solidFill>
                <a:schemeClr val="dk1"/>
              </a:solidFill>
              <a:latin typeface="Montserrat"/>
              <a:ea typeface="Montserrat"/>
              <a:cs typeface="Montserrat"/>
              <a:sym typeface="Montserrat"/>
            </a:endParaRPr>
          </a:p>
        </p:txBody>
      </p:sp>
      <p:pic>
        <p:nvPicPr>
          <p:cNvPr id="221" name="Google Shape;221;p25"/>
          <p:cNvPicPr preferRelativeResize="0"/>
          <p:nvPr/>
        </p:nvPicPr>
        <p:blipFill rotWithShape="1">
          <a:blip r:embed="rId4">
            <a:alphaModFix/>
          </a:blip>
          <a:srcRect b="25460" l="22220" r="22530" t="25772"/>
          <a:stretch/>
        </p:blipFill>
        <p:spPr>
          <a:xfrm>
            <a:off x="447788" y="303725"/>
            <a:ext cx="265300" cy="234175"/>
          </a:xfrm>
          <a:prstGeom prst="rect">
            <a:avLst/>
          </a:prstGeom>
          <a:noFill/>
          <a:ln>
            <a:noFill/>
          </a:ln>
        </p:spPr>
      </p:pic>
      <p:sp>
        <p:nvSpPr>
          <p:cNvPr id="222" name="Google Shape;222;p25"/>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pic>
        <p:nvPicPr>
          <p:cNvPr id="223" name="Google Shape;223;p25"/>
          <p:cNvPicPr preferRelativeResize="0"/>
          <p:nvPr/>
        </p:nvPicPr>
        <p:blipFill rotWithShape="1">
          <a:blip r:embed="rId4">
            <a:alphaModFix/>
          </a:blip>
          <a:srcRect b="25460" l="22220" r="22530" t="25772"/>
          <a:stretch/>
        </p:blipFill>
        <p:spPr>
          <a:xfrm>
            <a:off x="713111" y="1920475"/>
            <a:ext cx="1036200" cy="914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pSp>
        <p:nvGrpSpPr>
          <p:cNvPr id="228" name="Google Shape;228;p26"/>
          <p:cNvGrpSpPr/>
          <p:nvPr/>
        </p:nvGrpSpPr>
        <p:grpSpPr>
          <a:xfrm>
            <a:off x="273450" y="165600"/>
            <a:ext cx="8605300" cy="4812300"/>
            <a:chOff x="273450" y="165600"/>
            <a:chExt cx="8605300" cy="4812300"/>
          </a:xfrm>
        </p:grpSpPr>
        <p:sp>
          <p:nvSpPr>
            <p:cNvPr id="229" name="Google Shape;229;p26"/>
            <p:cNvSpPr/>
            <p:nvPr/>
          </p:nvSpPr>
          <p:spPr>
            <a:xfrm>
              <a:off x="273450" y="165600"/>
              <a:ext cx="8597100" cy="4812300"/>
            </a:xfrm>
            <a:prstGeom prst="roundRect">
              <a:avLst>
                <a:gd fmla="val 5020"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30" name="Google Shape;230;p26"/>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pic>
          <p:nvPicPr>
            <p:cNvPr id="231" name="Google Shape;231;p26"/>
            <p:cNvPicPr preferRelativeResize="0"/>
            <p:nvPr/>
          </p:nvPicPr>
          <p:blipFill rotWithShape="1">
            <a:blip r:embed="rId3">
              <a:alphaModFix/>
            </a:blip>
            <a:srcRect b="25460" l="22220" r="22530" t="25772"/>
            <a:stretch/>
          </p:blipFill>
          <p:spPr>
            <a:xfrm>
              <a:off x="447788" y="303725"/>
              <a:ext cx="265300" cy="234175"/>
            </a:xfrm>
            <a:prstGeom prst="rect">
              <a:avLst/>
            </a:prstGeom>
            <a:noFill/>
            <a:ln>
              <a:noFill/>
            </a:ln>
          </p:spPr>
        </p:pic>
        <p:sp>
          <p:nvSpPr>
            <p:cNvPr id="232" name="Google Shape;232;p26"/>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grpSp>
      <p:grpSp>
        <p:nvGrpSpPr>
          <p:cNvPr id="233" name="Google Shape;233;p26"/>
          <p:cNvGrpSpPr/>
          <p:nvPr/>
        </p:nvGrpSpPr>
        <p:grpSpPr>
          <a:xfrm>
            <a:off x="278650" y="282363"/>
            <a:ext cx="8600100" cy="357763"/>
            <a:chOff x="278650" y="282363"/>
            <a:chExt cx="8600100" cy="357763"/>
          </a:xfrm>
        </p:grpSpPr>
        <p:cxnSp>
          <p:nvCxnSpPr>
            <p:cNvPr id="234" name="Google Shape;234;p26"/>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6"/>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grpSp>
      <p:pic>
        <p:nvPicPr>
          <p:cNvPr id="236" name="Google Shape;236;p26"/>
          <p:cNvPicPr preferRelativeResize="0"/>
          <p:nvPr/>
        </p:nvPicPr>
        <p:blipFill rotWithShape="1">
          <a:blip r:embed="rId4">
            <a:alphaModFix/>
          </a:blip>
          <a:srcRect b="0" l="0" r="49515" t="3091"/>
          <a:stretch/>
        </p:blipFill>
        <p:spPr>
          <a:xfrm>
            <a:off x="0" y="0"/>
            <a:ext cx="4616400" cy="5143499"/>
          </a:xfrm>
          <a:prstGeom prst="rect">
            <a:avLst/>
          </a:prstGeom>
          <a:noFill/>
          <a:ln>
            <a:noFill/>
          </a:ln>
        </p:spPr>
      </p:pic>
      <p:sp>
        <p:nvSpPr>
          <p:cNvPr id="237" name="Google Shape;237;p26"/>
          <p:cNvSpPr/>
          <p:nvPr/>
        </p:nvSpPr>
        <p:spPr>
          <a:xfrm>
            <a:off x="273450" y="165600"/>
            <a:ext cx="45324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8" name="Google Shape;238;p26"/>
          <p:cNvPicPr preferRelativeResize="0"/>
          <p:nvPr/>
        </p:nvPicPr>
        <p:blipFill rotWithShape="1">
          <a:blip r:embed="rId5">
            <a:alphaModFix/>
          </a:blip>
          <a:srcRect b="53845" l="7132" r="76942" t="31838"/>
          <a:stretch/>
        </p:blipFill>
        <p:spPr>
          <a:xfrm>
            <a:off x="429244" y="271119"/>
            <a:ext cx="318349" cy="286176"/>
          </a:xfrm>
          <a:prstGeom prst="rect">
            <a:avLst/>
          </a:prstGeom>
          <a:noFill/>
          <a:ln>
            <a:noFill/>
          </a:ln>
        </p:spPr>
      </p:pic>
      <p:cxnSp>
        <p:nvCxnSpPr>
          <p:cNvPr id="239" name="Google Shape;239;p26"/>
          <p:cNvCxnSpPr/>
          <p:nvPr/>
        </p:nvCxnSpPr>
        <p:spPr>
          <a:xfrm>
            <a:off x="278650" y="640125"/>
            <a:ext cx="4374600" cy="0"/>
          </a:xfrm>
          <a:prstGeom prst="straightConnector1">
            <a:avLst/>
          </a:prstGeom>
          <a:noFill/>
          <a:ln cap="flat" cmpd="sng" w="9525">
            <a:solidFill>
              <a:schemeClr val="lt1"/>
            </a:solidFill>
            <a:prstDash val="solid"/>
            <a:round/>
            <a:headEnd len="med" w="med" type="none"/>
            <a:tailEnd len="med" w="med" type="none"/>
          </a:ln>
        </p:spPr>
      </p:cxnSp>
      <p:sp>
        <p:nvSpPr>
          <p:cNvPr id="240" name="Google Shape;240;p26"/>
          <p:cNvSpPr txBox="1"/>
          <p:nvPr/>
        </p:nvSpPr>
        <p:spPr>
          <a:xfrm>
            <a:off x="128400" y="4688300"/>
            <a:ext cx="37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800">
                <a:latin typeface="Montserrat"/>
                <a:ea typeface="Montserrat"/>
                <a:cs typeface="Montserrat"/>
                <a:sym typeface="Montserrat"/>
              </a:rPr>
              <a:t>conectando la ética con la salud del futuro</a:t>
            </a:r>
            <a:endParaRPr sz="800">
              <a:latin typeface="Montserrat"/>
              <a:ea typeface="Montserrat"/>
              <a:cs typeface="Montserrat"/>
              <a:sym typeface="Montserrat"/>
            </a:endParaRPr>
          </a:p>
        </p:txBody>
      </p:sp>
      <p:sp>
        <p:nvSpPr>
          <p:cNvPr id="241" name="Google Shape;241;p26"/>
          <p:cNvSpPr txBox="1"/>
          <p:nvPr/>
        </p:nvSpPr>
        <p:spPr>
          <a:xfrm>
            <a:off x="5267025" y="1605150"/>
            <a:ext cx="2913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000">
                <a:solidFill>
                  <a:schemeClr val="dk1"/>
                </a:solidFill>
                <a:latin typeface="Montserrat"/>
                <a:ea typeface="Montserrat"/>
                <a:cs typeface="Montserrat"/>
                <a:sym typeface="Montserrat"/>
              </a:rPr>
              <a:t>Los medios digitales </a:t>
            </a:r>
            <a:r>
              <a:rPr lang="es-419" sz="2000">
                <a:solidFill>
                  <a:schemeClr val="dk1"/>
                </a:solidFill>
                <a:latin typeface="Montserrat"/>
                <a:ea typeface="Montserrat"/>
                <a:cs typeface="Montserrat"/>
                <a:sym typeface="Montserrat"/>
              </a:rPr>
              <a:t>como aliados. </a:t>
            </a:r>
            <a:endParaRPr i="1" sz="2200">
              <a:latin typeface="Montserrat"/>
              <a:ea typeface="Montserrat"/>
              <a:cs typeface="Montserrat"/>
              <a:sym typeface="Montserrat"/>
            </a:endParaRPr>
          </a:p>
        </p:txBody>
      </p:sp>
      <p:sp>
        <p:nvSpPr>
          <p:cNvPr id="242" name="Google Shape;242;p26"/>
          <p:cNvSpPr txBox="1"/>
          <p:nvPr/>
        </p:nvSpPr>
        <p:spPr>
          <a:xfrm>
            <a:off x="660225" y="1605150"/>
            <a:ext cx="2388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000">
                <a:solidFill>
                  <a:schemeClr val="lt1"/>
                </a:solidFill>
                <a:latin typeface="Montserrat"/>
                <a:ea typeface="Montserrat"/>
                <a:cs typeface="Montserrat"/>
                <a:sym typeface="Montserrat"/>
              </a:rPr>
              <a:t>¿Cómo </a:t>
            </a:r>
            <a:endParaRPr b="1" sz="2000">
              <a:solidFill>
                <a:schemeClr val="lt1"/>
              </a:solidFill>
              <a:latin typeface="Montserrat"/>
              <a:ea typeface="Montserrat"/>
              <a:cs typeface="Montserrat"/>
              <a:sym typeface="Montserrat"/>
            </a:endParaRPr>
          </a:p>
          <a:p>
            <a:pPr indent="0" lvl="0" marL="0" rtl="0" algn="l">
              <a:spcBef>
                <a:spcPts val="0"/>
              </a:spcBef>
              <a:spcAft>
                <a:spcPts val="0"/>
              </a:spcAft>
              <a:buNone/>
            </a:pPr>
            <a:r>
              <a:rPr lang="es-419" sz="2000">
                <a:solidFill>
                  <a:schemeClr val="lt1"/>
                </a:solidFill>
                <a:latin typeface="Montserrat"/>
                <a:ea typeface="Montserrat"/>
                <a:cs typeface="Montserrat"/>
                <a:sym typeface="Montserrat"/>
              </a:rPr>
              <a:t>lo haremos?</a:t>
            </a:r>
            <a:endParaRPr i="1" sz="2200">
              <a:solidFill>
                <a:schemeClr val="lt1"/>
              </a:solidFill>
              <a:latin typeface="Montserrat"/>
              <a:ea typeface="Montserrat"/>
              <a:cs typeface="Montserrat"/>
              <a:sym typeface="Montserrat"/>
            </a:endParaRPr>
          </a:p>
        </p:txBody>
      </p:sp>
      <p:sp>
        <p:nvSpPr>
          <p:cNvPr id="243" name="Google Shape;243;p26"/>
          <p:cNvSpPr txBox="1"/>
          <p:nvPr/>
        </p:nvSpPr>
        <p:spPr>
          <a:xfrm>
            <a:off x="5267025" y="2472675"/>
            <a:ext cx="2882400" cy="9606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0"/>
              </a:spcBef>
              <a:spcAft>
                <a:spcPts val="0"/>
              </a:spcAft>
              <a:buClr>
                <a:schemeClr val="dk1"/>
              </a:buClr>
              <a:buSzPts val="900"/>
              <a:buFont typeface="Montserrat"/>
              <a:buAutoNum type="arabicPeriod"/>
            </a:pPr>
            <a:r>
              <a:rPr b="1" lang="es-419" sz="900">
                <a:solidFill>
                  <a:schemeClr val="dk1"/>
                </a:solidFill>
                <a:latin typeface="Montserrat"/>
                <a:ea typeface="Montserrat"/>
                <a:cs typeface="Montserrat"/>
                <a:sym typeface="Montserrat"/>
              </a:rPr>
              <a:t>Nuestras redes sociales</a:t>
            </a:r>
            <a:r>
              <a:rPr lang="es-419" sz="900">
                <a:solidFill>
                  <a:schemeClr val="dk1"/>
                </a:solidFill>
                <a:latin typeface="Montserrat"/>
                <a:ea typeface="Montserrat"/>
                <a:cs typeface="Montserrat"/>
                <a:sym typeface="Montserrat"/>
              </a:rPr>
              <a:t> serán un gran canal de conversación y convergencia.</a:t>
            </a:r>
            <a:endParaRPr sz="900">
              <a:solidFill>
                <a:schemeClr val="dk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dk1"/>
              </a:buClr>
              <a:buSzPts val="900"/>
              <a:buFont typeface="Montserrat"/>
              <a:buAutoNum type="arabicPeriod"/>
            </a:pPr>
            <a:r>
              <a:rPr b="1" lang="es-419" sz="900">
                <a:solidFill>
                  <a:schemeClr val="dk1"/>
                </a:solidFill>
                <a:latin typeface="Montserrat"/>
                <a:ea typeface="Montserrat"/>
                <a:cs typeface="Montserrat"/>
                <a:sym typeface="Montserrat"/>
              </a:rPr>
              <a:t>Late en Youtube y Podcast</a:t>
            </a:r>
            <a:r>
              <a:rPr lang="es-419" sz="900">
                <a:solidFill>
                  <a:schemeClr val="dk1"/>
                </a:solidFill>
                <a:latin typeface="Montserrat"/>
                <a:ea typeface="Montserrat"/>
                <a:cs typeface="Montserrat"/>
                <a:sym typeface="Montserrat"/>
              </a:rPr>
              <a:t> de Healthcare 4.0</a:t>
            </a:r>
            <a:endParaRPr sz="900">
              <a:solidFill>
                <a:schemeClr val="dk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dk1"/>
              </a:buClr>
              <a:buSzPts val="900"/>
              <a:buFont typeface="Montserrat"/>
              <a:buAutoNum type="arabicPeriod"/>
            </a:pPr>
            <a:r>
              <a:rPr b="1" lang="es-419" sz="900">
                <a:solidFill>
                  <a:schemeClr val="dk1"/>
                </a:solidFill>
                <a:latin typeface="Montserrat"/>
                <a:ea typeface="Montserrat"/>
                <a:cs typeface="Montserrat"/>
                <a:sym typeface="Montserrat"/>
              </a:rPr>
              <a:t>Journal científico</a:t>
            </a:r>
            <a:r>
              <a:rPr lang="es-419" sz="900">
                <a:solidFill>
                  <a:schemeClr val="dk1"/>
                </a:solidFill>
                <a:latin typeface="Montserrat"/>
                <a:ea typeface="Montserrat"/>
                <a:cs typeface="Montserrat"/>
                <a:sym typeface="Montserrat"/>
              </a:rPr>
              <a:t> de medicina</a:t>
            </a:r>
            <a:endParaRPr sz="900">
              <a:latin typeface="Montserrat"/>
              <a:ea typeface="Montserrat"/>
              <a:cs typeface="Montserrat"/>
              <a:sym typeface="Montserrat"/>
            </a:endParaRPr>
          </a:p>
        </p:txBody>
      </p:sp>
      <p:sp>
        <p:nvSpPr>
          <p:cNvPr id="244" name="Google Shape;244;p26"/>
          <p:cNvSpPr txBox="1"/>
          <p:nvPr/>
        </p:nvSpPr>
        <p:spPr>
          <a:xfrm>
            <a:off x="660225" y="2472675"/>
            <a:ext cx="2705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solidFill>
                  <a:schemeClr val="lt1"/>
                </a:solidFill>
                <a:latin typeface="Montserrat"/>
                <a:ea typeface="Montserrat"/>
                <a:cs typeface="Montserrat"/>
                <a:sym typeface="Montserrat"/>
              </a:rPr>
              <a:t>estamos construyendo una </a:t>
            </a:r>
            <a:r>
              <a:rPr b="1" lang="es-419">
                <a:solidFill>
                  <a:schemeClr val="lt1"/>
                </a:solidFill>
                <a:latin typeface="Montserrat"/>
                <a:ea typeface="Montserrat"/>
                <a:cs typeface="Montserrat"/>
                <a:sym typeface="Montserrat"/>
              </a:rPr>
              <a:t>gran comunidad de personas</a:t>
            </a:r>
            <a:r>
              <a:rPr lang="es-419">
                <a:solidFill>
                  <a:schemeClr val="lt1"/>
                </a:solidFill>
                <a:latin typeface="Montserrat"/>
                <a:ea typeface="Montserrat"/>
                <a:cs typeface="Montserrat"/>
                <a:sym typeface="Montserrat"/>
              </a:rPr>
              <a:t> que quieren </a:t>
            </a:r>
            <a:r>
              <a:rPr b="1" i="1" lang="es-419">
                <a:solidFill>
                  <a:schemeClr val="lt1"/>
                </a:solidFill>
                <a:latin typeface="Montserrat"/>
                <a:ea typeface="Montserrat"/>
                <a:cs typeface="Montserrat"/>
                <a:sym typeface="Montserrat"/>
              </a:rPr>
              <a:t>revolucionar la salud. </a:t>
            </a:r>
            <a:endParaRPr b="1" i="1">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7"/>
          <p:cNvPicPr preferRelativeResize="0"/>
          <p:nvPr/>
        </p:nvPicPr>
        <p:blipFill>
          <a:blip r:embed="rId3">
            <a:alphaModFix/>
          </a:blip>
          <a:stretch>
            <a:fillRect/>
          </a:stretch>
        </p:blipFill>
        <p:spPr>
          <a:xfrm>
            <a:off x="0" y="-164025"/>
            <a:ext cx="9144001" cy="5307532"/>
          </a:xfrm>
          <a:prstGeom prst="rect">
            <a:avLst/>
          </a:prstGeom>
          <a:noFill/>
          <a:ln>
            <a:noFill/>
          </a:ln>
        </p:spPr>
      </p:pic>
      <p:grpSp>
        <p:nvGrpSpPr>
          <p:cNvPr id="250" name="Google Shape;250;p27"/>
          <p:cNvGrpSpPr/>
          <p:nvPr/>
        </p:nvGrpSpPr>
        <p:grpSpPr>
          <a:xfrm>
            <a:off x="942589" y="439875"/>
            <a:ext cx="3372336" cy="3774000"/>
            <a:chOff x="425251" y="299700"/>
            <a:chExt cx="3372336" cy="3774000"/>
          </a:xfrm>
        </p:grpSpPr>
        <p:sp>
          <p:nvSpPr>
            <p:cNvPr id="251" name="Google Shape;251;p27"/>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52" name="Google Shape;252;p27"/>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253" name="Google Shape;253;p27"/>
          <p:cNvSpPr txBox="1"/>
          <p:nvPr/>
        </p:nvSpPr>
        <p:spPr>
          <a:xfrm>
            <a:off x="1132650" y="1397738"/>
            <a:ext cx="22515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900">
                <a:solidFill>
                  <a:schemeClr val="lt1"/>
                </a:solidFill>
                <a:latin typeface="Montserrat"/>
                <a:ea typeface="Montserrat"/>
                <a:cs typeface="Montserrat"/>
                <a:sym typeface="Montserrat"/>
              </a:rPr>
              <a:t>Late en Youtube y podcast.</a:t>
            </a:r>
            <a:endParaRPr b="1" sz="2200">
              <a:solidFill>
                <a:schemeClr val="lt1"/>
              </a:solidFill>
            </a:endParaRPr>
          </a:p>
        </p:txBody>
      </p:sp>
      <p:sp>
        <p:nvSpPr>
          <p:cNvPr id="254" name="Google Shape;254;p27"/>
          <p:cNvSpPr txBox="1"/>
          <p:nvPr/>
        </p:nvSpPr>
        <p:spPr>
          <a:xfrm>
            <a:off x="1132650" y="3318100"/>
            <a:ext cx="2727300" cy="678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sz="700">
                <a:solidFill>
                  <a:schemeClr val="lt1"/>
                </a:solidFill>
                <a:latin typeface="Montserrat"/>
                <a:ea typeface="Montserrat"/>
                <a:cs typeface="Montserrat"/>
                <a:sym typeface="Montserrat"/>
              </a:rPr>
              <a:t>A través de entrevistas a speakers relevantes en la industria llegaremos al público objetivo y difundiremos, de manera </a:t>
            </a:r>
            <a:r>
              <a:rPr b="1" i="1" lang="es-419" sz="700">
                <a:solidFill>
                  <a:schemeClr val="lt1"/>
                </a:solidFill>
                <a:latin typeface="Montserrat"/>
                <a:ea typeface="Montserrat"/>
                <a:cs typeface="Montserrat"/>
                <a:sym typeface="Montserrat"/>
              </a:rPr>
              <a:t>masiva y accesible,</a:t>
            </a:r>
            <a:r>
              <a:rPr lang="es-419" sz="700">
                <a:solidFill>
                  <a:schemeClr val="lt1"/>
                </a:solidFill>
                <a:latin typeface="Montserrat"/>
                <a:ea typeface="Montserrat"/>
                <a:cs typeface="Montserrat"/>
                <a:sym typeface="Montserrat"/>
              </a:rPr>
              <a:t> conocimientos sobre IA, ciencia de datos y robótica en el campo de la salud. </a:t>
            </a:r>
            <a:endParaRPr sz="900">
              <a:solidFill>
                <a:schemeClr val="lt1"/>
              </a:solidFill>
              <a:latin typeface="Montserrat"/>
              <a:ea typeface="Montserrat"/>
              <a:cs typeface="Montserrat"/>
              <a:sym typeface="Montserrat"/>
            </a:endParaRPr>
          </a:p>
        </p:txBody>
      </p:sp>
      <p:sp>
        <p:nvSpPr>
          <p:cNvPr id="255" name="Google Shape;255;p27"/>
          <p:cNvSpPr txBox="1"/>
          <p:nvPr/>
        </p:nvSpPr>
        <p:spPr>
          <a:xfrm>
            <a:off x="1285050" y="526713"/>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sp>
        <p:nvSpPr>
          <p:cNvPr id="256" name="Google Shape;256;p27"/>
          <p:cNvSpPr txBox="1"/>
          <p:nvPr/>
        </p:nvSpPr>
        <p:spPr>
          <a:xfrm>
            <a:off x="1132650" y="2286000"/>
            <a:ext cx="2751900" cy="67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s-419" sz="1000">
                <a:solidFill>
                  <a:schemeClr val="lt1"/>
                </a:solidFill>
                <a:latin typeface="Montserrat"/>
                <a:ea typeface="Montserrat"/>
                <a:cs typeface="Montserrat"/>
                <a:sym typeface="Montserrat"/>
              </a:rPr>
              <a:t>Vanguardia y actualización. </a:t>
            </a:r>
            <a:endParaRPr b="1" i="1" sz="10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b="1" i="1" lang="es-419" sz="1000">
                <a:solidFill>
                  <a:schemeClr val="lt1"/>
                </a:solidFill>
                <a:latin typeface="Montserrat"/>
                <a:ea typeface="Montserrat"/>
                <a:cs typeface="Montserrat"/>
                <a:sym typeface="Montserrat"/>
              </a:rPr>
              <a:t>Un espacio para hablar de la innovación y atraer nuevos temas de conversación.</a:t>
            </a:r>
            <a:endParaRPr>
              <a:solidFill>
                <a:schemeClr val="lt1"/>
              </a:solidFill>
            </a:endParaRPr>
          </a:p>
        </p:txBody>
      </p:sp>
      <p:grpSp>
        <p:nvGrpSpPr>
          <p:cNvPr id="257" name="Google Shape;257;p27"/>
          <p:cNvGrpSpPr/>
          <p:nvPr/>
        </p:nvGrpSpPr>
        <p:grpSpPr>
          <a:xfrm>
            <a:off x="4829064" y="410500"/>
            <a:ext cx="3372336" cy="3774000"/>
            <a:chOff x="425251" y="299700"/>
            <a:chExt cx="3372336" cy="3774000"/>
          </a:xfrm>
        </p:grpSpPr>
        <p:sp>
          <p:nvSpPr>
            <p:cNvPr id="258" name="Google Shape;258;p27"/>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59" name="Google Shape;259;p27"/>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260" name="Google Shape;260;p27"/>
          <p:cNvSpPr txBox="1"/>
          <p:nvPr/>
        </p:nvSpPr>
        <p:spPr>
          <a:xfrm>
            <a:off x="5019125" y="1368363"/>
            <a:ext cx="22515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419" sz="1900">
                <a:solidFill>
                  <a:schemeClr val="lt1"/>
                </a:solidFill>
                <a:latin typeface="Montserrat"/>
                <a:ea typeface="Montserrat"/>
                <a:cs typeface="Montserrat"/>
                <a:sym typeface="Montserrat"/>
              </a:rPr>
              <a:t>Journal Científico.</a:t>
            </a:r>
            <a:endParaRPr b="1" sz="2200">
              <a:solidFill>
                <a:schemeClr val="lt1"/>
              </a:solidFill>
            </a:endParaRPr>
          </a:p>
        </p:txBody>
      </p:sp>
      <p:sp>
        <p:nvSpPr>
          <p:cNvPr id="261" name="Google Shape;261;p27"/>
          <p:cNvSpPr txBox="1"/>
          <p:nvPr/>
        </p:nvSpPr>
        <p:spPr>
          <a:xfrm>
            <a:off x="5019125" y="3288725"/>
            <a:ext cx="2727300" cy="678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419" sz="700">
                <a:solidFill>
                  <a:schemeClr val="lt1"/>
                </a:solidFill>
                <a:latin typeface="Montserrat"/>
                <a:ea typeface="Montserrat"/>
                <a:cs typeface="Montserrat"/>
                <a:sym typeface="Montserrat"/>
              </a:rPr>
              <a:t>Mediante este canal comunicacional, estableceremos una nueva plataforma para el desarrollo de </a:t>
            </a:r>
            <a:r>
              <a:rPr b="1" lang="es-419" sz="700">
                <a:solidFill>
                  <a:schemeClr val="lt1"/>
                </a:solidFill>
                <a:latin typeface="Montserrat"/>
                <a:ea typeface="Montserrat"/>
                <a:cs typeface="Montserrat"/>
                <a:sym typeface="Montserrat"/>
              </a:rPr>
              <a:t>publicaciones científicas y artículos de difusión.</a:t>
            </a:r>
            <a:endParaRPr sz="700">
              <a:solidFill>
                <a:schemeClr val="lt1"/>
              </a:solidFill>
              <a:latin typeface="Montserrat"/>
              <a:ea typeface="Montserrat"/>
              <a:cs typeface="Montserrat"/>
              <a:sym typeface="Montserrat"/>
            </a:endParaRPr>
          </a:p>
        </p:txBody>
      </p:sp>
      <p:sp>
        <p:nvSpPr>
          <p:cNvPr id="262" name="Google Shape;262;p27"/>
          <p:cNvSpPr txBox="1"/>
          <p:nvPr/>
        </p:nvSpPr>
        <p:spPr>
          <a:xfrm>
            <a:off x="5019125" y="2256625"/>
            <a:ext cx="2751900" cy="67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s-419" sz="1000">
                <a:solidFill>
                  <a:schemeClr val="lt1"/>
                </a:solidFill>
                <a:latin typeface="Montserrat"/>
                <a:ea typeface="Montserrat"/>
                <a:cs typeface="Montserrat"/>
                <a:sym typeface="Montserrat"/>
              </a:rPr>
              <a:t>Reconocimiento y posicionamiento como fuente confiable de información.</a:t>
            </a:r>
            <a:r>
              <a:rPr lang="es-419" sz="1000">
                <a:solidFill>
                  <a:schemeClr val="lt1"/>
                </a:solidFill>
                <a:latin typeface="Montserrat"/>
                <a:ea typeface="Montserrat"/>
                <a:cs typeface="Montserrat"/>
                <a:sym typeface="Montserrat"/>
              </a:rPr>
              <a:t> </a:t>
            </a:r>
            <a:endParaRPr>
              <a:solidFill>
                <a:schemeClr val="lt1"/>
              </a:solidFill>
            </a:endParaRPr>
          </a:p>
        </p:txBody>
      </p:sp>
      <p:cxnSp>
        <p:nvCxnSpPr>
          <p:cNvPr id="263" name="Google Shape;263;p27"/>
          <p:cNvCxnSpPr/>
          <p:nvPr/>
        </p:nvCxnSpPr>
        <p:spPr>
          <a:xfrm>
            <a:off x="1234563" y="3165700"/>
            <a:ext cx="1904700" cy="0"/>
          </a:xfrm>
          <a:prstGeom prst="straightConnector1">
            <a:avLst/>
          </a:prstGeom>
          <a:noFill/>
          <a:ln cap="flat" cmpd="sng" w="9525">
            <a:solidFill>
              <a:schemeClr val="lt1"/>
            </a:solidFill>
            <a:prstDash val="solid"/>
            <a:round/>
            <a:headEnd len="med" w="med" type="none"/>
            <a:tailEnd len="med" w="med" type="none"/>
          </a:ln>
        </p:spPr>
      </p:cxnSp>
      <p:cxnSp>
        <p:nvCxnSpPr>
          <p:cNvPr id="264" name="Google Shape;264;p27"/>
          <p:cNvCxnSpPr/>
          <p:nvPr/>
        </p:nvCxnSpPr>
        <p:spPr>
          <a:xfrm>
            <a:off x="5121038" y="3165700"/>
            <a:ext cx="1904700" cy="0"/>
          </a:xfrm>
          <a:prstGeom prst="straightConnector1">
            <a:avLst/>
          </a:prstGeom>
          <a:noFill/>
          <a:ln cap="flat" cmpd="sng" w="9525">
            <a:solidFill>
              <a:schemeClr val="lt1"/>
            </a:solidFill>
            <a:prstDash val="solid"/>
            <a:round/>
            <a:headEnd len="med" w="med" type="none"/>
            <a:tailEnd len="med" w="med" type="none"/>
          </a:ln>
        </p:spPr>
      </p:cxnSp>
      <p:pic>
        <p:nvPicPr>
          <p:cNvPr id="265" name="Google Shape;265;p27"/>
          <p:cNvPicPr preferRelativeResize="0"/>
          <p:nvPr/>
        </p:nvPicPr>
        <p:blipFill rotWithShape="1">
          <a:blip r:embed="rId4">
            <a:alphaModFix/>
          </a:blip>
          <a:srcRect b="53845" l="7132" r="76942" t="31838"/>
          <a:stretch/>
        </p:blipFill>
        <p:spPr>
          <a:xfrm>
            <a:off x="1234575" y="919600"/>
            <a:ext cx="531916" cy="478151"/>
          </a:xfrm>
          <a:prstGeom prst="rect">
            <a:avLst/>
          </a:prstGeom>
          <a:noFill/>
          <a:ln>
            <a:noFill/>
          </a:ln>
        </p:spPr>
      </p:pic>
      <p:pic>
        <p:nvPicPr>
          <p:cNvPr id="266" name="Google Shape;266;p27"/>
          <p:cNvPicPr preferRelativeResize="0"/>
          <p:nvPr/>
        </p:nvPicPr>
        <p:blipFill rotWithShape="1">
          <a:blip r:embed="rId4">
            <a:alphaModFix/>
          </a:blip>
          <a:srcRect b="53845" l="7132" r="76942" t="31838"/>
          <a:stretch/>
        </p:blipFill>
        <p:spPr>
          <a:xfrm>
            <a:off x="5121046" y="919600"/>
            <a:ext cx="531916" cy="478151"/>
          </a:xfrm>
          <a:prstGeom prst="rect">
            <a:avLst/>
          </a:prstGeom>
          <a:noFill/>
          <a:ln>
            <a:noFill/>
          </a:ln>
        </p:spPr>
      </p:pic>
      <p:pic>
        <p:nvPicPr>
          <p:cNvPr id="267" name="Google Shape;267;p27"/>
          <p:cNvPicPr preferRelativeResize="0"/>
          <p:nvPr/>
        </p:nvPicPr>
        <p:blipFill rotWithShape="1">
          <a:blip r:embed="rId4">
            <a:alphaModFix/>
          </a:blip>
          <a:srcRect b="53845" l="7132" r="76942" t="31838"/>
          <a:stretch/>
        </p:blipFill>
        <p:spPr>
          <a:xfrm>
            <a:off x="1046848" y="580788"/>
            <a:ext cx="187723" cy="168750"/>
          </a:xfrm>
          <a:prstGeom prst="rect">
            <a:avLst/>
          </a:prstGeom>
          <a:noFill/>
          <a:ln>
            <a:noFill/>
          </a:ln>
        </p:spPr>
      </p:pic>
      <p:sp>
        <p:nvSpPr>
          <p:cNvPr id="268" name="Google Shape;268;p27"/>
          <p:cNvSpPr txBox="1"/>
          <p:nvPr/>
        </p:nvSpPr>
        <p:spPr>
          <a:xfrm>
            <a:off x="5210075" y="472638"/>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269" name="Google Shape;269;p27"/>
          <p:cNvPicPr preferRelativeResize="0"/>
          <p:nvPr/>
        </p:nvPicPr>
        <p:blipFill rotWithShape="1">
          <a:blip r:embed="rId4">
            <a:alphaModFix/>
          </a:blip>
          <a:srcRect b="53845" l="7132" r="76942" t="31838"/>
          <a:stretch/>
        </p:blipFill>
        <p:spPr>
          <a:xfrm>
            <a:off x="4971873" y="526713"/>
            <a:ext cx="187723" cy="16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8"/>
          <p:cNvPicPr preferRelativeResize="0"/>
          <p:nvPr/>
        </p:nvPicPr>
        <p:blipFill>
          <a:blip r:embed="rId3">
            <a:alphaModFix/>
          </a:blip>
          <a:stretch>
            <a:fillRect/>
          </a:stretch>
        </p:blipFill>
        <p:spPr>
          <a:xfrm>
            <a:off x="0" y="-164025"/>
            <a:ext cx="9144001" cy="5307532"/>
          </a:xfrm>
          <a:prstGeom prst="rect">
            <a:avLst/>
          </a:prstGeom>
          <a:noFill/>
          <a:ln>
            <a:noFill/>
          </a:ln>
        </p:spPr>
      </p:pic>
      <p:sp>
        <p:nvSpPr>
          <p:cNvPr id="275" name="Google Shape;275;p28"/>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28"/>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277" name="Google Shape;277;p28"/>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278" name="Google Shape;278;p28"/>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279" name="Google Shape;279;p28"/>
          <p:cNvSpPr txBox="1"/>
          <p:nvPr/>
        </p:nvSpPr>
        <p:spPr>
          <a:xfrm>
            <a:off x="747600" y="2120924"/>
            <a:ext cx="33330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2000">
                <a:solidFill>
                  <a:schemeClr val="lt1"/>
                </a:solidFill>
                <a:latin typeface="Montserrat"/>
                <a:ea typeface="Montserrat"/>
                <a:cs typeface="Montserrat"/>
                <a:sym typeface="Montserrat"/>
              </a:rPr>
              <a:t>Shaping Healthcare 4.0 </a:t>
            </a:r>
            <a:r>
              <a:rPr b="1" i="1" lang="es-419" sz="2000">
                <a:solidFill>
                  <a:schemeClr val="lt1"/>
                </a:solidFill>
                <a:latin typeface="Montserrat"/>
                <a:ea typeface="Montserrat"/>
                <a:cs typeface="Montserrat"/>
                <a:sym typeface="Montserrat"/>
              </a:rPr>
              <a:t>Together</a:t>
            </a:r>
            <a:endParaRPr sz="2300">
              <a:solidFill>
                <a:schemeClr val="lt1"/>
              </a:solidFill>
              <a:latin typeface="Montserrat"/>
              <a:ea typeface="Montserrat"/>
              <a:cs typeface="Montserrat"/>
              <a:sym typeface="Montserrat"/>
            </a:endParaRPr>
          </a:p>
        </p:txBody>
      </p:sp>
      <p:sp>
        <p:nvSpPr>
          <p:cNvPr id="280" name="Google Shape;280;p28"/>
          <p:cNvSpPr txBox="1"/>
          <p:nvPr/>
        </p:nvSpPr>
        <p:spPr>
          <a:xfrm>
            <a:off x="747600" y="17996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300">
                <a:solidFill>
                  <a:schemeClr val="lt1"/>
                </a:solidFill>
                <a:latin typeface="Montserrat"/>
                <a:ea typeface="Montserrat"/>
                <a:cs typeface="Montserrat"/>
                <a:sym typeface="Montserrat"/>
              </a:rPr>
              <a:t>Congreso de SIBEMIR: </a:t>
            </a:r>
            <a:endParaRPr sz="1100"/>
          </a:p>
        </p:txBody>
      </p:sp>
      <p:pic>
        <p:nvPicPr>
          <p:cNvPr id="281" name="Google Shape;281;p28"/>
          <p:cNvPicPr preferRelativeResize="0"/>
          <p:nvPr/>
        </p:nvPicPr>
        <p:blipFill rotWithShape="1">
          <a:blip r:embed="rId4">
            <a:alphaModFix/>
          </a:blip>
          <a:srcRect b="53845" l="7132" r="76942" t="31838"/>
          <a:stretch/>
        </p:blipFill>
        <p:spPr>
          <a:xfrm>
            <a:off x="747600" y="1151480"/>
            <a:ext cx="594351" cy="534276"/>
          </a:xfrm>
          <a:prstGeom prst="rect">
            <a:avLst/>
          </a:prstGeom>
          <a:noFill/>
          <a:ln>
            <a:noFill/>
          </a:ln>
        </p:spPr>
      </p:pic>
      <p:cxnSp>
        <p:nvCxnSpPr>
          <p:cNvPr id="282" name="Google Shape;282;p28"/>
          <p:cNvCxnSpPr/>
          <p:nvPr/>
        </p:nvCxnSpPr>
        <p:spPr>
          <a:xfrm>
            <a:off x="513675" y="3708500"/>
            <a:ext cx="8262900" cy="0"/>
          </a:xfrm>
          <a:prstGeom prst="straightConnector1">
            <a:avLst/>
          </a:prstGeom>
          <a:noFill/>
          <a:ln cap="flat" cmpd="sng" w="9525">
            <a:solidFill>
              <a:schemeClr val="lt1"/>
            </a:solidFill>
            <a:prstDash val="solid"/>
            <a:round/>
            <a:headEnd len="med" w="med" type="none"/>
            <a:tailEnd len="med" w="med" type="none"/>
          </a:ln>
        </p:spPr>
      </p:cxnSp>
      <p:sp>
        <p:nvSpPr>
          <p:cNvPr id="283" name="Google Shape;283;p28"/>
          <p:cNvSpPr txBox="1"/>
          <p:nvPr/>
        </p:nvSpPr>
        <p:spPr>
          <a:xfrm>
            <a:off x="513675" y="3767425"/>
            <a:ext cx="8007300" cy="846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i="1" lang="es-419" sz="900">
                <a:solidFill>
                  <a:schemeClr val="lt1"/>
                </a:solidFill>
                <a:latin typeface="Montserrat"/>
                <a:ea typeface="Montserrat"/>
                <a:cs typeface="Montserrat"/>
                <a:sym typeface="Montserrat"/>
              </a:rPr>
              <a:t>Fecha: </a:t>
            </a:r>
            <a:r>
              <a:rPr i="1" lang="es-419" sz="900">
                <a:solidFill>
                  <a:schemeClr val="lt1"/>
                </a:solidFill>
                <a:latin typeface="Montserrat"/>
                <a:ea typeface="Montserrat"/>
                <a:cs typeface="Montserrat"/>
                <a:sym typeface="Montserrat"/>
              </a:rPr>
              <a:t>por confirmar</a:t>
            </a:r>
            <a:endParaRPr i="1" sz="9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None/>
            </a:pPr>
            <a:r>
              <a:rPr b="1" i="1" lang="es-419" sz="900">
                <a:solidFill>
                  <a:schemeClr val="lt1"/>
                </a:solidFill>
                <a:latin typeface="Montserrat"/>
                <a:ea typeface="Montserrat"/>
                <a:cs typeface="Montserrat"/>
                <a:sym typeface="Montserrat"/>
              </a:rPr>
              <a:t>2024:</a:t>
            </a:r>
            <a:r>
              <a:rPr i="1" lang="es-419" sz="900">
                <a:solidFill>
                  <a:schemeClr val="lt1"/>
                </a:solidFill>
                <a:latin typeface="Montserrat"/>
                <a:ea typeface="Montserrat"/>
                <a:cs typeface="Montserrat"/>
                <a:sym typeface="Montserrat"/>
              </a:rPr>
              <a:t> Santiago / Chile</a:t>
            </a:r>
            <a:endParaRPr i="1" sz="9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None/>
            </a:pPr>
            <a:r>
              <a:rPr b="1" i="1" lang="es-419" sz="900">
                <a:solidFill>
                  <a:schemeClr val="lt1"/>
                </a:solidFill>
                <a:latin typeface="Montserrat"/>
                <a:ea typeface="Montserrat"/>
                <a:cs typeface="Montserrat"/>
                <a:sym typeface="Montserrat"/>
              </a:rPr>
              <a:t>2025:</a:t>
            </a:r>
            <a:r>
              <a:rPr i="1" lang="es-419" sz="900">
                <a:solidFill>
                  <a:schemeClr val="lt1"/>
                </a:solidFill>
                <a:latin typeface="Montserrat"/>
                <a:ea typeface="Montserrat"/>
                <a:cs typeface="Montserrat"/>
                <a:sym typeface="Montserrat"/>
              </a:rPr>
              <a:t> Miami / EEUU</a:t>
            </a:r>
            <a:endParaRPr i="1" sz="9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None/>
            </a:pPr>
            <a:r>
              <a:rPr b="1" i="1" lang="es-419" sz="900">
                <a:solidFill>
                  <a:schemeClr val="lt1"/>
                </a:solidFill>
                <a:latin typeface="Montserrat"/>
                <a:ea typeface="Montserrat"/>
                <a:cs typeface="Montserrat"/>
                <a:sym typeface="Montserrat"/>
              </a:rPr>
              <a:t>Cantidad de personas</a:t>
            </a:r>
            <a:r>
              <a:rPr i="1" lang="es-419" sz="900">
                <a:solidFill>
                  <a:schemeClr val="lt1"/>
                </a:solidFill>
                <a:latin typeface="Montserrat"/>
                <a:ea typeface="Montserrat"/>
                <a:cs typeface="Montserrat"/>
                <a:sym typeface="Montserrat"/>
              </a:rPr>
              <a:t>: 1000 físicas - 1000 online </a:t>
            </a:r>
            <a:endParaRPr b="1" i="1" sz="9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p:txBody>
      </p:sp>
      <p:sp>
        <p:nvSpPr>
          <p:cNvPr id="284" name="Google Shape;284;p28"/>
          <p:cNvSpPr txBox="1"/>
          <p:nvPr/>
        </p:nvSpPr>
        <p:spPr>
          <a:xfrm>
            <a:off x="5367200" y="1103238"/>
            <a:ext cx="2860800" cy="206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419" sz="800">
                <a:solidFill>
                  <a:schemeClr val="lt1"/>
                </a:solidFill>
                <a:latin typeface="Montserrat"/>
                <a:ea typeface="Montserrat"/>
                <a:cs typeface="Montserrat"/>
                <a:sym typeface="Montserrat"/>
              </a:rPr>
              <a:t>Te brinda acceso a una visión clara del futuro de la atención médica en la región iberoamericana.</a:t>
            </a:r>
            <a:endParaRPr sz="8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t/>
            </a:r>
            <a:endParaRPr sz="8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rPr lang="es-419" sz="800">
                <a:solidFill>
                  <a:schemeClr val="lt1"/>
                </a:solidFill>
                <a:latin typeface="Montserrat"/>
                <a:ea typeface="Montserrat"/>
                <a:cs typeface="Montserrat"/>
                <a:sym typeface="Montserrat"/>
              </a:rPr>
              <a:t>E</a:t>
            </a:r>
            <a:r>
              <a:rPr lang="es-419" sz="800">
                <a:solidFill>
                  <a:schemeClr val="lt1"/>
                </a:solidFill>
                <a:latin typeface="Montserrat"/>
                <a:ea typeface="Montserrat"/>
                <a:cs typeface="Montserrat"/>
                <a:sym typeface="Montserrat"/>
              </a:rPr>
              <a:t>xplorarás las últimas tendencias en tecnología de la salud, incluyendo IA, robótica y Medicina de Precisión, que transformarán la forma en que abordamos la salud.</a:t>
            </a:r>
            <a:endParaRPr sz="800">
              <a:solidFill>
                <a:schemeClr val="lt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t/>
            </a:r>
            <a:endParaRPr sz="8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419" sz="1100">
                <a:solidFill>
                  <a:schemeClr val="lt1"/>
                </a:solidFill>
                <a:latin typeface="Montserrat"/>
                <a:ea typeface="Montserrat"/>
                <a:cs typeface="Montserrat"/>
                <a:sym typeface="Montserrat"/>
              </a:rPr>
              <a:t>1- Conexiones Significativas</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419" sz="1100">
                <a:solidFill>
                  <a:schemeClr val="lt1"/>
                </a:solidFill>
                <a:latin typeface="Montserrat"/>
                <a:ea typeface="Montserrat"/>
                <a:cs typeface="Montserrat"/>
                <a:sym typeface="Montserrat"/>
              </a:rPr>
              <a:t>2- Contenido de Calidad</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419" sz="1100">
                <a:solidFill>
                  <a:schemeClr val="lt1"/>
                </a:solidFill>
                <a:latin typeface="Montserrat"/>
                <a:ea typeface="Montserrat"/>
                <a:cs typeface="Montserrat"/>
                <a:sym typeface="Montserrat"/>
              </a:rPr>
              <a:t>3- Innovación Práctica</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419" sz="1100">
                <a:solidFill>
                  <a:schemeClr val="lt1"/>
                </a:solidFill>
                <a:latin typeface="Montserrat"/>
                <a:ea typeface="Montserrat"/>
                <a:cs typeface="Montserrat"/>
                <a:sym typeface="Montserrat"/>
              </a:rPr>
              <a:t>4- Colaboración Multidisciplinaria</a:t>
            </a:r>
            <a:endParaRPr b="1" sz="1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419" sz="1100">
                <a:solidFill>
                  <a:schemeClr val="lt1"/>
                </a:solidFill>
                <a:latin typeface="Montserrat"/>
                <a:ea typeface="Montserrat"/>
                <a:cs typeface="Montserrat"/>
                <a:sym typeface="Montserrat"/>
              </a:rPr>
              <a:t>5- Compromiso Ético</a:t>
            </a:r>
            <a:endParaRPr b="1" sz="1100">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29"/>
          <p:cNvPicPr preferRelativeResize="0"/>
          <p:nvPr/>
        </p:nvPicPr>
        <p:blipFill>
          <a:blip r:embed="rId3">
            <a:alphaModFix/>
          </a:blip>
          <a:stretch>
            <a:fillRect/>
          </a:stretch>
        </p:blipFill>
        <p:spPr>
          <a:xfrm>
            <a:off x="0" y="0"/>
            <a:ext cx="9144000" cy="5143505"/>
          </a:xfrm>
          <a:prstGeom prst="rect">
            <a:avLst/>
          </a:prstGeom>
          <a:noFill/>
          <a:ln>
            <a:noFill/>
          </a:ln>
        </p:spPr>
      </p:pic>
      <p:sp>
        <p:nvSpPr>
          <p:cNvPr id="290" name="Google Shape;290;p29"/>
          <p:cNvSpPr/>
          <p:nvPr/>
        </p:nvSpPr>
        <p:spPr>
          <a:xfrm>
            <a:off x="273450" y="165600"/>
            <a:ext cx="8597100" cy="4812300"/>
          </a:xfrm>
          <a:prstGeom prst="roundRect">
            <a:avLst>
              <a:gd fmla="val 502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cxnSp>
        <p:nvCxnSpPr>
          <p:cNvPr id="291" name="Google Shape;291;p29"/>
          <p:cNvCxnSpPr/>
          <p:nvPr/>
        </p:nvCxnSpPr>
        <p:spPr>
          <a:xfrm>
            <a:off x="278650" y="640125"/>
            <a:ext cx="8600100" cy="0"/>
          </a:xfrm>
          <a:prstGeom prst="straightConnector1">
            <a:avLst/>
          </a:prstGeom>
          <a:noFill/>
          <a:ln cap="flat" cmpd="sng" w="9525">
            <a:solidFill>
              <a:schemeClr val="dk1"/>
            </a:solidFill>
            <a:prstDash val="solid"/>
            <a:round/>
            <a:headEnd len="med" w="med" type="none"/>
            <a:tailEnd len="med" w="med" type="none"/>
          </a:ln>
        </p:spPr>
      </p:cxnSp>
      <p:pic>
        <p:nvPicPr>
          <p:cNvPr id="292" name="Google Shape;292;p29"/>
          <p:cNvPicPr preferRelativeResize="0"/>
          <p:nvPr/>
        </p:nvPicPr>
        <p:blipFill rotWithShape="1">
          <a:blip r:embed="rId4">
            <a:alphaModFix/>
          </a:blip>
          <a:srcRect b="25460" l="22220" r="22530" t="25772"/>
          <a:stretch/>
        </p:blipFill>
        <p:spPr>
          <a:xfrm>
            <a:off x="447788" y="303725"/>
            <a:ext cx="265300" cy="234175"/>
          </a:xfrm>
          <a:prstGeom prst="rect">
            <a:avLst/>
          </a:prstGeom>
          <a:noFill/>
          <a:ln>
            <a:noFill/>
          </a:ln>
        </p:spPr>
      </p:pic>
      <p:sp>
        <p:nvSpPr>
          <p:cNvPr id="293" name="Google Shape;293;p29"/>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sp>
        <p:nvSpPr>
          <p:cNvPr id="294" name="Google Shape;294;p29"/>
          <p:cNvSpPr txBox="1"/>
          <p:nvPr/>
        </p:nvSpPr>
        <p:spPr>
          <a:xfrm>
            <a:off x="767025" y="2384700"/>
            <a:ext cx="5119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2100">
                <a:latin typeface="Montserrat"/>
                <a:ea typeface="Montserrat"/>
                <a:cs typeface="Montserrat"/>
                <a:sym typeface="Montserrat"/>
              </a:rPr>
              <a:t>¿Cómo ser parte de esta </a:t>
            </a:r>
            <a:r>
              <a:rPr b="1" lang="es-419" sz="2100">
                <a:latin typeface="Montserrat"/>
                <a:ea typeface="Montserrat"/>
                <a:cs typeface="Montserrat"/>
                <a:sym typeface="Montserrat"/>
              </a:rPr>
              <a:t>transformación en la salud digital?</a:t>
            </a:r>
            <a:endParaRPr b="1" sz="2100">
              <a:latin typeface="Montserrat"/>
              <a:ea typeface="Montserrat"/>
              <a:cs typeface="Montserrat"/>
              <a:sym typeface="Montserrat"/>
            </a:endParaRPr>
          </a:p>
        </p:txBody>
      </p:sp>
      <p:sp>
        <p:nvSpPr>
          <p:cNvPr id="295" name="Google Shape;295;p29"/>
          <p:cNvSpPr txBox="1"/>
          <p:nvPr/>
        </p:nvSpPr>
        <p:spPr>
          <a:xfrm>
            <a:off x="767025" y="3843025"/>
            <a:ext cx="4600500" cy="4617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SzPts val="900"/>
              <a:buFont typeface="Montserrat"/>
              <a:buAutoNum type="arabicPeriod"/>
            </a:pPr>
            <a:r>
              <a:rPr lang="es-419" sz="900">
                <a:latin typeface="Montserrat"/>
                <a:ea typeface="Montserrat"/>
                <a:cs typeface="Montserrat"/>
                <a:sym typeface="Montserrat"/>
              </a:rPr>
              <a:t>contribuir como </a:t>
            </a:r>
            <a:r>
              <a:rPr b="1" lang="es-419" sz="900">
                <a:latin typeface="Montserrat"/>
                <a:ea typeface="Montserrat"/>
                <a:cs typeface="Montserrat"/>
                <a:sym typeface="Montserrat"/>
              </a:rPr>
              <a:t>accionista</a:t>
            </a:r>
            <a:endParaRPr b="1" sz="900">
              <a:latin typeface="Montserrat"/>
              <a:ea typeface="Montserrat"/>
              <a:cs typeface="Montserrat"/>
              <a:sym typeface="Montserrat"/>
            </a:endParaRPr>
          </a:p>
          <a:p>
            <a:pPr indent="-285750" lvl="0" marL="457200" rtl="0" algn="l">
              <a:spcBef>
                <a:spcPts val="0"/>
              </a:spcBef>
              <a:spcAft>
                <a:spcPts val="0"/>
              </a:spcAft>
              <a:buSzPts val="900"/>
              <a:buFont typeface="Montserrat"/>
              <a:buAutoNum type="arabicPeriod"/>
            </a:pPr>
            <a:r>
              <a:rPr lang="es-419" sz="900">
                <a:latin typeface="Montserrat"/>
                <a:ea typeface="Montserrat"/>
                <a:cs typeface="Montserrat"/>
                <a:sym typeface="Montserrat"/>
              </a:rPr>
              <a:t>contribuir como </a:t>
            </a:r>
            <a:r>
              <a:rPr b="1" lang="es-419" sz="900">
                <a:latin typeface="Montserrat"/>
                <a:ea typeface="Montserrat"/>
                <a:cs typeface="Montserrat"/>
                <a:sym typeface="Montserrat"/>
              </a:rPr>
              <a:t>sponsor</a:t>
            </a:r>
            <a:endParaRPr b="1" sz="900">
              <a:latin typeface="Montserrat"/>
              <a:ea typeface="Montserrat"/>
              <a:cs typeface="Montserrat"/>
              <a:sym typeface="Montserrat"/>
            </a:endParaRPr>
          </a:p>
        </p:txBody>
      </p:sp>
      <p:sp>
        <p:nvSpPr>
          <p:cNvPr id="296" name="Google Shape;296;p29"/>
          <p:cNvSpPr txBox="1"/>
          <p:nvPr/>
        </p:nvSpPr>
        <p:spPr>
          <a:xfrm>
            <a:off x="767025" y="3128150"/>
            <a:ext cx="2816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1000">
                <a:solidFill>
                  <a:schemeClr val="dk1"/>
                </a:solidFill>
                <a:latin typeface="Montserrat"/>
                <a:ea typeface="Montserrat"/>
                <a:cs typeface="Montserrat"/>
                <a:sym typeface="Montserrat"/>
              </a:rPr>
              <a:t>contribuye a </a:t>
            </a:r>
            <a:r>
              <a:rPr b="1" lang="es-419" sz="1000">
                <a:solidFill>
                  <a:schemeClr val="dk1"/>
                </a:solidFill>
                <a:latin typeface="Montserrat"/>
                <a:ea typeface="Montserrat"/>
                <a:cs typeface="Montserrat"/>
                <a:sym typeface="Montserrat"/>
              </a:rPr>
              <a:t>combatir la crisis médica, </a:t>
            </a:r>
            <a:endParaRPr b="1"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s-419" sz="1000">
                <a:solidFill>
                  <a:schemeClr val="dk1"/>
                </a:solidFill>
                <a:latin typeface="Montserrat"/>
                <a:ea typeface="Montserrat"/>
                <a:cs typeface="Montserrat"/>
                <a:sym typeface="Montserrat"/>
              </a:rPr>
              <a:t>aporta a la </a:t>
            </a:r>
            <a:r>
              <a:rPr b="1" lang="es-419" sz="1000">
                <a:solidFill>
                  <a:schemeClr val="dk1"/>
                </a:solidFill>
                <a:latin typeface="Montserrat"/>
                <a:ea typeface="Montserrat"/>
                <a:cs typeface="Montserrat"/>
                <a:sym typeface="Montserrat"/>
              </a:rPr>
              <a:t>revolución tecnológica </a:t>
            </a:r>
            <a:endParaRPr b="1" sz="1000"/>
          </a:p>
        </p:txBody>
      </p:sp>
      <p:cxnSp>
        <p:nvCxnSpPr>
          <p:cNvPr id="297" name="Google Shape;297;p29"/>
          <p:cNvCxnSpPr/>
          <p:nvPr/>
        </p:nvCxnSpPr>
        <p:spPr>
          <a:xfrm>
            <a:off x="873525" y="3707625"/>
            <a:ext cx="1904700" cy="0"/>
          </a:xfrm>
          <a:prstGeom prst="straightConnector1">
            <a:avLst/>
          </a:prstGeom>
          <a:noFill/>
          <a:ln cap="flat" cmpd="sng" w="9525">
            <a:solidFill>
              <a:schemeClr val="dk1"/>
            </a:solidFill>
            <a:prstDash val="solid"/>
            <a:round/>
            <a:headEnd len="med" w="med" type="none"/>
            <a:tailEnd len="med" w="med" type="none"/>
          </a:ln>
        </p:spPr>
      </p:cxnSp>
      <p:pic>
        <p:nvPicPr>
          <p:cNvPr id="298" name="Google Shape;298;p29"/>
          <p:cNvPicPr preferRelativeResize="0"/>
          <p:nvPr/>
        </p:nvPicPr>
        <p:blipFill rotWithShape="1">
          <a:blip r:embed="rId4">
            <a:alphaModFix/>
          </a:blip>
          <a:srcRect b="25460" l="22220" r="22530" t="25772"/>
          <a:stretch/>
        </p:blipFill>
        <p:spPr>
          <a:xfrm>
            <a:off x="838402" y="1375425"/>
            <a:ext cx="824200" cy="727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0"/>
          <p:cNvPicPr preferRelativeResize="0"/>
          <p:nvPr/>
        </p:nvPicPr>
        <p:blipFill>
          <a:blip r:embed="rId3">
            <a:alphaModFix/>
          </a:blip>
          <a:stretch>
            <a:fillRect/>
          </a:stretch>
        </p:blipFill>
        <p:spPr>
          <a:xfrm>
            <a:off x="0" y="0"/>
            <a:ext cx="9143990" cy="5143500"/>
          </a:xfrm>
          <a:prstGeom prst="rect">
            <a:avLst/>
          </a:prstGeom>
          <a:noFill/>
          <a:ln>
            <a:noFill/>
          </a:ln>
        </p:spPr>
      </p:pic>
      <p:sp>
        <p:nvSpPr>
          <p:cNvPr id="304" name="Google Shape;304;p30"/>
          <p:cNvSpPr/>
          <p:nvPr/>
        </p:nvSpPr>
        <p:spPr>
          <a:xfrm flipH="1" rot="5400000">
            <a:off x="20976" y="650400"/>
            <a:ext cx="4681500" cy="3842700"/>
          </a:xfrm>
          <a:prstGeom prst="round2SameRect">
            <a:avLst>
              <a:gd fmla="val 4072" name="adj1"/>
              <a:gd fmla="val 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30"/>
          <p:cNvSpPr txBox="1"/>
          <p:nvPr/>
        </p:nvSpPr>
        <p:spPr>
          <a:xfrm>
            <a:off x="732277" y="909700"/>
            <a:ext cx="3353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419" sz="2000">
                <a:solidFill>
                  <a:schemeClr val="dk1"/>
                </a:solidFill>
                <a:latin typeface="Montserrat"/>
                <a:ea typeface="Montserrat"/>
                <a:cs typeface="Montserrat"/>
                <a:sym typeface="Montserrat"/>
              </a:rPr>
              <a:t>I</a:t>
            </a:r>
            <a:r>
              <a:rPr lang="es-419" sz="2000">
                <a:solidFill>
                  <a:schemeClr val="dk1"/>
                </a:solidFill>
                <a:latin typeface="Montserrat"/>
                <a:ea typeface="Montserrat"/>
                <a:cs typeface="Montserrat"/>
                <a:sym typeface="Montserrat"/>
              </a:rPr>
              <a:t>nvierte en la salud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s-419" sz="2000">
                <a:solidFill>
                  <a:schemeClr val="dk1"/>
                </a:solidFill>
                <a:latin typeface="Montserrat"/>
                <a:ea typeface="Montserrat"/>
                <a:cs typeface="Montserrat"/>
                <a:sym typeface="Montserrat"/>
              </a:rPr>
              <a:t>del futuro</a:t>
            </a:r>
            <a:endParaRPr b="1" sz="2000"/>
          </a:p>
        </p:txBody>
      </p:sp>
      <p:sp>
        <p:nvSpPr>
          <p:cNvPr id="306" name="Google Shape;306;p30"/>
          <p:cNvSpPr txBox="1"/>
          <p:nvPr/>
        </p:nvSpPr>
        <p:spPr>
          <a:xfrm>
            <a:off x="710685" y="1774555"/>
            <a:ext cx="3302100" cy="207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s-419" sz="900">
                <a:solidFill>
                  <a:schemeClr val="dk1"/>
                </a:solidFill>
                <a:latin typeface="Montserrat"/>
                <a:ea typeface="Montserrat"/>
                <a:cs typeface="Montserrat"/>
                <a:sym typeface="Montserrat"/>
              </a:rPr>
              <a:t>SIBEMIR SPA</a:t>
            </a:r>
            <a:r>
              <a:rPr lang="es-419" sz="900">
                <a:solidFill>
                  <a:schemeClr val="dk1"/>
                </a:solidFill>
                <a:latin typeface="Montserrat"/>
                <a:ea typeface="Montserrat"/>
                <a:cs typeface="Montserrat"/>
                <a:sym typeface="Montserrat"/>
              </a:rPr>
              <a:t> es una sociedad por acciones que permite invertir y comprar acciones de participación. Está fraccionada en </a:t>
            </a:r>
            <a:r>
              <a:rPr b="1" lang="es-419" sz="900">
                <a:solidFill>
                  <a:schemeClr val="dk1"/>
                </a:solidFill>
                <a:latin typeface="Montserrat"/>
                <a:ea typeface="Montserrat"/>
                <a:cs typeface="Montserrat"/>
                <a:sym typeface="Montserrat"/>
              </a:rPr>
              <a:t>1.000.000 de acciones.</a:t>
            </a:r>
            <a:endParaRPr b="1" sz="9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t/>
            </a:r>
            <a:endParaRPr b="1" sz="9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419" sz="900">
                <a:solidFill>
                  <a:schemeClr val="dk1"/>
                </a:solidFill>
                <a:latin typeface="Montserrat"/>
                <a:ea typeface="Montserrat"/>
                <a:cs typeface="Montserrat"/>
                <a:sym typeface="Montserrat"/>
              </a:rPr>
              <a:t>30% estan abiertas para la compra de inversionistas con un </a:t>
            </a:r>
            <a:r>
              <a:rPr b="1" lang="es-419" sz="900">
                <a:solidFill>
                  <a:schemeClr val="dk1"/>
                </a:solidFill>
                <a:latin typeface="Montserrat"/>
                <a:ea typeface="Montserrat"/>
                <a:cs typeface="Montserrat"/>
                <a:sym typeface="Montserrat"/>
              </a:rPr>
              <a:t>valor mínimo de compra de $500,000. </a:t>
            </a:r>
            <a:endParaRPr b="1" sz="9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rPr lang="es-419" sz="900">
                <a:solidFill>
                  <a:schemeClr val="dk1"/>
                </a:solidFill>
                <a:latin typeface="Montserrat"/>
                <a:ea typeface="Montserrat"/>
                <a:cs typeface="Montserrat"/>
                <a:sym typeface="Montserrat"/>
              </a:rPr>
              <a:t>¿Quieres ser parte? Es un proceso </a:t>
            </a:r>
            <a:r>
              <a:rPr b="1" lang="es-419" sz="900">
                <a:solidFill>
                  <a:schemeClr val="dk1"/>
                </a:solidFill>
                <a:latin typeface="Montserrat"/>
                <a:ea typeface="Montserrat"/>
                <a:cs typeface="Montserrat"/>
                <a:sym typeface="Montserrat"/>
              </a:rPr>
              <a:t>sencillo y rápido, </a:t>
            </a:r>
            <a:r>
              <a:rPr lang="es-419" sz="900">
                <a:solidFill>
                  <a:schemeClr val="dk1"/>
                </a:solidFill>
                <a:latin typeface="Montserrat"/>
                <a:ea typeface="Montserrat"/>
                <a:cs typeface="Montserrat"/>
                <a:sym typeface="Montserrat"/>
              </a:rPr>
              <a:t>con </a:t>
            </a:r>
            <a:r>
              <a:rPr b="1" lang="es-419" sz="900">
                <a:solidFill>
                  <a:schemeClr val="dk1"/>
                </a:solidFill>
                <a:latin typeface="Montserrat"/>
                <a:ea typeface="Montserrat"/>
                <a:cs typeface="Montserrat"/>
                <a:sym typeface="Montserrat"/>
              </a:rPr>
              <a:t>facilidades de pago. </a:t>
            </a:r>
            <a:endParaRPr b="1" sz="9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t/>
            </a:r>
            <a:endParaRPr sz="9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es-419" sz="900">
                <a:solidFill>
                  <a:schemeClr val="dk1"/>
                </a:solidFill>
                <a:latin typeface="Montserrat"/>
                <a:ea typeface="Montserrat"/>
                <a:cs typeface="Montserrat"/>
                <a:sym typeface="Montserrat"/>
              </a:rPr>
              <a:t>Cuenta con</a:t>
            </a:r>
            <a:r>
              <a:rPr lang="es-419" sz="900">
                <a:solidFill>
                  <a:schemeClr val="dk1"/>
                </a:solidFill>
                <a:latin typeface="Montserrat"/>
                <a:ea typeface="Montserrat"/>
                <a:cs typeface="Montserrat"/>
                <a:sym typeface="Montserrat"/>
              </a:rPr>
              <a:t> un plazo de </a:t>
            </a:r>
            <a:r>
              <a:rPr b="1" lang="es-419" sz="900">
                <a:solidFill>
                  <a:schemeClr val="dk1"/>
                </a:solidFill>
                <a:latin typeface="Montserrat"/>
                <a:ea typeface="Montserrat"/>
                <a:cs typeface="Montserrat"/>
                <a:sym typeface="Montserrat"/>
              </a:rPr>
              <a:t>no retiro de 7 años, </a:t>
            </a:r>
            <a:r>
              <a:rPr lang="es-419" sz="900">
                <a:solidFill>
                  <a:schemeClr val="dk1"/>
                </a:solidFill>
                <a:latin typeface="Montserrat"/>
                <a:ea typeface="Montserrat"/>
                <a:cs typeface="Montserrat"/>
                <a:sym typeface="Montserrat"/>
              </a:rPr>
              <a:t>para lograr</a:t>
            </a:r>
            <a:r>
              <a:rPr b="1" lang="es-419" sz="900">
                <a:solidFill>
                  <a:schemeClr val="dk1"/>
                </a:solidFill>
                <a:latin typeface="Montserrat"/>
                <a:ea typeface="Montserrat"/>
                <a:cs typeface="Montserrat"/>
                <a:sym typeface="Montserrat"/>
              </a:rPr>
              <a:t> resultados significativos.</a:t>
            </a:r>
            <a:endParaRPr sz="900">
              <a:solidFill>
                <a:schemeClr val="dk1"/>
              </a:solidFill>
              <a:latin typeface="Montserrat"/>
              <a:ea typeface="Montserrat"/>
              <a:cs typeface="Montserrat"/>
              <a:sym typeface="Montserrat"/>
            </a:endParaRPr>
          </a:p>
        </p:txBody>
      </p:sp>
      <p:cxnSp>
        <p:nvCxnSpPr>
          <p:cNvPr id="307" name="Google Shape;307;p30"/>
          <p:cNvCxnSpPr/>
          <p:nvPr/>
        </p:nvCxnSpPr>
        <p:spPr>
          <a:xfrm>
            <a:off x="440294" y="692856"/>
            <a:ext cx="3823800" cy="0"/>
          </a:xfrm>
          <a:prstGeom prst="straightConnector1">
            <a:avLst/>
          </a:prstGeom>
          <a:noFill/>
          <a:ln cap="flat" cmpd="sng" w="9525">
            <a:solidFill>
              <a:schemeClr val="dk1"/>
            </a:solidFill>
            <a:prstDash val="solid"/>
            <a:round/>
            <a:headEnd len="med" w="med" type="none"/>
            <a:tailEnd len="med" w="med" type="none"/>
          </a:ln>
        </p:spPr>
      </p:cxnSp>
      <p:sp>
        <p:nvSpPr>
          <p:cNvPr id="308" name="Google Shape;308;p30"/>
          <p:cNvSpPr txBox="1"/>
          <p:nvPr/>
        </p:nvSpPr>
        <p:spPr>
          <a:xfrm>
            <a:off x="675980" y="308161"/>
            <a:ext cx="3613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sp>
        <p:nvSpPr>
          <p:cNvPr id="309" name="Google Shape;309;p30"/>
          <p:cNvSpPr txBox="1"/>
          <p:nvPr/>
        </p:nvSpPr>
        <p:spPr>
          <a:xfrm>
            <a:off x="1015550" y="3037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419">
                <a:solidFill>
                  <a:schemeClr val="dk1"/>
                </a:solidFill>
                <a:latin typeface="Montserrat"/>
                <a:ea typeface="Montserrat"/>
                <a:cs typeface="Montserrat"/>
                <a:sym typeface="Montserrat"/>
              </a:rPr>
              <a:t>contribuye como </a:t>
            </a:r>
            <a:r>
              <a:rPr b="1" i="1" lang="es-419">
                <a:solidFill>
                  <a:schemeClr val="dk1"/>
                </a:solidFill>
                <a:latin typeface="Montserrat"/>
                <a:ea typeface="Montserrat"/>
                <a:cs typeface="Montserrat"/>
                <a:sym typeface="Montserrat"/>
              </a:rPr>
              <a:t>accionista </a:t>
            </a:r>
            <a:endParaRPr b="1"/>
          </a:p>
        </p:txBody>
      </p:sp>
      <p:pic>
        <p:nvPicPr>
          <p:cNvPr id="310" name="Google Shape;310;p30"/>
          <p:cNvPicPr preferRelativeResize="0"/>
          <p:nvPr/>
        </p:nvPicPr>
        <p:blipFill rotWithShape="1">
          <a:blip r:embed="rId4">
            <a:alphaModFix/>
          </a:blip>
          <a:srcRect b="25460" l="22220" r="22530" t="25772"/>
          <a:stretch/>
        </p:blipFill>
        <p:spPr>
          <a:xfrm>
            <a:off x="577388" y="386738"/>
            <a:ext cx="265300" cy="234175"/>
          </a:xfrm>
          <a:prstGeom prst="rect">
            <a:avLst/>
          </a:prstGeom>
          <a:noFill/>
          <a:ln>
            <a:noFill/>
          </a:ln>
        </p:spPr>
      </p:pic>
      <p:sp>
        <p:nvSpPr>
          <p:cNvPr id="311" name="Google Shape;311;p30"/>
          <p:cNvSpPr txBox="1"/>
          <p:nvPr/>
        </p:nvSpPr>
        <p:spPr>
          <a:xfrm>
            <a:off x="732275" y="4175075"/>
            <a:ext cx="32589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s-419" sz="1100">
                <a:solidFill>
                  <a:schemeClr val="dk1"/>
                </a:solidFill>
                <a:latin typeface="Montserrat"/>
                <a:ea typeface="Montserrat"/>
                <a:cs typeface="Montserrat"/>
                <a:sym typeface="Montserrat"/>
              </a:rPr>
              <a:t>PROTEGEMOS A LOS </a:t>
            </a:r>
            <a:r>
              <a:rPr b="1" lang="es-419" sz="1100">
                <a:solidFill>
                  <a:schemeClr val="dk1"/>
                </a:solidFill>
                <a:latin typeface="Montserrat"/>
                <a:ea typeface="Montserrat"/>
                <a:cs typeface="Montserrat"/>
                <a:sym typeface="Montserrat"/>
              </a:rPr>
              <a:t>INVERSIONISTAS, </a:t>
            </a:r>
            <a:r>
              <a:rPr b="1" lang="es-419" sz="1100">
                <a:solidFill>
                  <a:schemeClr val="dk1"/>
                </a:solidFill>
                <a:latin typeface="Montserrat"/>
                <a:ea typeface="Montserrat"/>
                <a:cs typeface="Montserrat"/>
                <a:sym typeface="Montserrat"/>
              </a:rPr>
              <a:t>Gracias a nuestros pilares Value</a:t>
            </a:r>
            <a:endParaRPr b="1" sz="1100">
              <a:solidFill>
                <a:schemeClr val="dk1"/>
              </a:solidFill>
              <a:latin typeface="Montserrat"/>
              <a:ea typeface="Montserrat"/>
              <a:cs typeface="Montserrat"/>
              <a:sym typeface="Montserrat"/>
            </a:endParaRPr>
          </a:p>
        </p:txBody>
      </p:sp>
      <p:cxnSp>
        <p:nvCxnSpPr>
          <p:cNvPr id="312" name="Google Shape;312;p30"/>
          <p:cNvCxnSpPr/>
          <p:nvPr/>
        </p:nvCxnSpPr>
        <p:spPr>
          <a:xfrm>
            <a:off x="930275" y="4175075"/>
            <a:ext cx="29337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1"/>
          <p:cNvPicPr preferRelativeResize="0"/>
          <p:nvPr/>
        </p:nvPicPr>
        <p:blipFill rotWithShape="1">
          <a:blip r:embed="rId3">
            <a:alphaModFix/>
          </a:blip>
          <a:srcRect b="0" l="31867" r="14319" t="0"/>
          <a:stretch/>
        </p:blipFill>
        <p:spPr>
          <a:xfrm>
            <a:off x="1" y="0"/>
            <a:ext cx="4152899" cy="5143501"/>
          </a:xfrm>
          <a:prstGeom prst="rect">
            <a:avLst/>
          </a:prstGeom>
          <a:noFill/>
          <a:ln>
            <a:noFill/>
          </a:ln>
        </p:spPr>
      </p:pic>
      <p:sp>
        <p:nvSpPr>
          <p:cNvPr id="318" name="Google Shape;318;p31"/>
          <p:cNvSpPr/>
          <p:nvPr/>
        </p:nvSpPr>
        <p:spPr>
          <a:xfrm flipH="1" rot="5400000">
            <a:off x="4345925" y="425100"/>
            <a:ext cx="4812300" cy="4293300"/>
          </a:xfrm>
          <a:prstGeom prst="round2SameRect">
            <a:avLst>
              <a:gd fmla="val 4072"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31"/>
          <p:cNvSpPr txBox="1"/>
          <p:nvPr/>
        </p:nvSpPr>
        <p:spPr>
          <a:xfrm>
            <a:off x="4946975" y="1256163"/>
            <a:ext cx="36102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419" sz="2100">
                <a:solidFill>
                  <a:schemeClr val="dk1"/>
                </a:solidFill>
                <a:latin typeface="Montserrat"/>
                <a:ea typeface="Montserrat"/>
                <a:cs typeface="Montserrat"/>
                <a:sym typeface="Montserrat"/>
              </a:rPr>
              <a:t>Sé un exponente en la industria</a:t>
            </a:r>
            <a:r>
              <a:rPr lang="es-419" sz="2000">
                <a:latin typeface="Montserrat"/>
                <a:ea typeface="Montserrat"/>
                <a:cs typeface="Montserrat"/>
                <a:sym typeface="Montserrat"/>
              </a:rPr>
              <a:t>, </a:t>
            </a:r>
            <a:r>
              <a:rPr lang="es-419" sz="2100">
                <a:solidFill>
                  <a:schemeClr val="dk1"/>
                </a:solidFill>
                <a:latin typeface="Montserrat"/>
                <a:ea typeface="Montserrat"/>
                <a:cs typeface="Montserrat"/>
                <a:sym typeface="Montserrat"/>
              </a:rPr>
              <a:t>potencia espacios de convergencia y conversación.</a:t>
            </a:r>
            <a:endParaRPr sz="2200">
              <a:latin typeface="Montserrat"/>
              <a:ea typeface="Montserrat"/>
              <a:cs typeface="Montserrat"/>
              <a:sym typeface="Montserrat"/>
            </a:endParaRPr>
          </a:p>
        </p:txBody>
      </p:sp>
      <p:sp>
        <p:nvSpPr>
          <p:cNvPr id="320" name="Google Shape;320;p31"/>
          <p:cNvSpPr txBox="1"/>
          <p:nvPr/>
        </p:nvSpPr>
        <p:spPr>
          <a:xfrm>
            <a:off x="5107475" y="3297988"/>
            <a:ext cx="32892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ontserrat"/>
              <a:buAutoNum type="arabicPeriod"/>
            </a:pPr>
            <a:r>
              <a:rPr lang="es-419" sz="1200">
                <a:solidFill>
                  <a:schemeClr val="dk1"/>
                </a:solidFill>
                <a:latin typeface="Montserrat"/>
                <a:ea typeface="Montserrat"/>
                <a:cs typeface="Montserrat"/>
                <a:sym typeface="Montserrat"/>
              </a:rPr>
              <a:t>sponsor de late,  podcast y Journal científico</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AutoNum type="arabicPeriod"/>
            </a:pPr>
            <a:r>
              <a:rPr lang="es-419" sz="1200">
                <a:solidFill>
                  <a:schemeClr val="dk1"/>
                </a:solidFill>
                <a:latin typeface="Montserrat"/>
                <a:ea typeface="Montserrat"/>
                <a:cs typeface="Montserrat"/>
                <a:sym typeface="Montserrat"/>
              </a:rPr>
              <a:t>Sponsor congreso |</a:t>
            </a:r>
            <a:r>
              <a:rPr b="1" lang="es-419" sz="1200">
                <a:solidFill>
                  <a:schemeClr val="dk1"/>
                </a:solidFill>
                <a:latin typeface="Montserrat"/>
                <a:ea typeface="Montserrat"/>
                <a:cs typeface="Montserrat"/>
                <a:sym typeface="Montserrat"/>
              </a:rPr>
              <a:t> metaverso</a:t>
            </a:r>
            <a:endParaRPr sz="700">
              <a:latin typeface="Montserrat"/>
              <a:ea typeface="Montserrat"/>
              <a:cs typeface="Montserrat"/>
              <a:sym typeface="Montserrat"/>
            </a:endParaRPr>
          </a:p>
        </p:txBody>
      </p:sp>
      <p:pic>
        <p:nvPicPr>
          <p:cNvPr id="321" name="Google Shape;321;p31"/>
          <p:cNvPicPr preferRelativeResize="0"/>
          <p:nvPr/>
        </p:nvPicPr>
        <p:blipFill rotWithShape="1">
          <a:blip r:embed="rId4">
            <a:alphaModFix/>
          </a:blip>
          <a:srcRect b="25460" l="22220" r="22530" t="25772"/>
          <a:stretch/>
        </p:blipFill>
        <p:spPr>
          <a:xfrm>
            <a:off x="4774563" y="303725"/>
            <a:ext cx="265300" cy="234175"/>
          </a:xfrm>
          <a:prstGeom prst="rect">
            <a:avLst/>
          </a:prstGeom>
          <a:noFill/>
          <a:ln>
            <a:noFill/>
          </a:ln>
        </p:spPr>
      </p:pic>
      <p:cxnSp>
        <p:nvCxnSpPr>
          <p:cNvPr id="322" name="Google Shape;322;p31"/>
          <p:cNvCxnSpPr/>
          <p:nvPr/>
        </p:nvCxnSpPr>
        <p:spPr>
          <a:xfrm>
            <a:off x="4605425" y="640125"/>
            <a:ext cx="4300200" cy="0"/>
          </a:xfrm>
          <a:prstGeom prst="straightConnector1">
            <a:avLst/>
          </a:prstGeom>
          <a:noFill/>
          <a:ln cap="flat" cmpd="sng" w="9525">
            <a:solidFill>
              <a:schemeClr val="dk1"/>
            </a:solidFill>
            <a:prstDash val="solid"/>
            <a:round/>
            <a:headEnd len="med" w="med" type="none"/>
            <a:tailEnd len="med" w="med" type="none"/>
          </a:ln>
        </p:spPr>
      </p:cxnSp>
      <p:cxnSp>
        <p:nvCxnSpPr>
          <p:cNvPr id="323" name="Google Shape;323;p31"/>
          <p:cNvCxnSpPr/>
          <p:nvPr/>
        </p:nvCxnSpPr>
        <p:spPr>
          <a:xfrm>
            <a:off x="5799725" y="2959363"/>
            <a:ext cx="1904700" cy="0"/>
          </a:xfrm>
          <a:prstGeom prst="straightConnector1">
            <a:avLst/>
          </a:prstGeom>
          <a:noFill/>
          <a:ln cap="flat" cmpd="sng" w="9525">
            <a:solidFill>
              <a:schemeClr val="dk1"/>
            </a:solidFill>
            <a:prstDash val="solid"/>
            <a:round/>
            <a:headEnd len="med" w="med" type="none"/>
            <a:tailEnd len="med" w="med" type="none"/>
          </a:ln>
        </p:spPr>
      </p:cxnSp>
      <p:sp>
        <p:nvSpPr>
          <p:cNvPr id="324" name="Google Shape;324;p31"/>
          <p:cNvSpPr txBox="1"/>
          <p:nvPr/>
        </p:nvSpPr>
        <p:spPr>
          <a:xfrm>
            <a:off x="5661550" y="239925"/>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s-419">
                <a:solidFill>
                  <a:schemeClr val="dk1"/>
                </a:solidFill>
                <a:latin typeface="Montserrat"/>
                <a:ea typeface="Montserrat"/>
                <a:cs typeface="Montserrat"/>
                <a:sym typeface="Montserrat"/>
              </a:rPr>
              <a:t>contribuye como </a:t>
            </a:r>
            <a:r>
              <a:rPr b="1" i="1" lang="es-419">
                <a:solidFill>
                  <a:schemeClr val="dk1"/>
                </a:solidFill>
                <a:latin typeface="Montserrat"/>
                <a:ea typeface="Montserrat"/>
                <a:cs typeface="Montserrat"/>
                <a:sym typeface="Montserrat"/>
              </a:rPr>
              <a:t>marca</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0" l="0" r="0" t="0"/>
          <a:stretch/>
        </p:blipFill>
        <p:spPr>
          <a:xfrm>
            <a:off x="0" y="0"/>
            <a:ext cx="9143990" cy="5143500"/>
          </a:xfrm>
          <a:prstGeom prst="rect">
            <a:avLst/>
          </a:prstGeom>
          <a:noFill/>
          <a:ln>
            <a:noFill/>
          </a:ln>
        </p:spPr>
      </p:pic>
      <p:pic>
        <p:nvPicPr>
          <p:cNvPr id="61" name="Google Shape;61;p14"/>
          <p:cNvPicPr preferRelativeResize="0"/>
          <p:nvPr/>
        </p:nvPicPr>
        <p:blipFill rotWithShape="1">
          <a:blip r:embed="rId4">
            <a:alphaModFix/>
          </a:blip>
          <a:srcRect b="0" l="8393" r="8906" t="0"/>
          <a:stretch/>
        </p:blipFill>
        <p:spPr>
          <a:xfrm>
            <a:off x="4380712" y="1428952"/>
            <a:ext cx="3927399" cy="2285586"/>
          </a:xfrm>
          <a:prstGeom prst="rect">
            <a:avLst/>
          </a:prstGeom>
          <a:noFill/>
          <a:ln>
            <a:noFill/>
          </a:ln>
        </p:spPr>
      </p:pic>
      <p:sp>
        <p:nvSpPr>
          <p:cNvPr id="62" name="Google Shape;62;p14"/>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63" name="Google Shape;63;p14"/>
          <p:cNvPicPr preferRelativeResize="0"/>
          <p:nvPr/>
        </p:nvPicPr>
        <p:blipFill rotWithShape="1">
          <a:blip r:embed="rId5">
            <a:alphaModFix/>
          </a:blip>
          <a:srcRect b="53845" l="7132" r="76942" t="31838"/>
          <a:stretch/>
        </p:blipFill>
        <p:spPr>
          <a:xfrm>
            <a:off x="429244" y="271119"/>
            <a:ext cx="318349" cy="286176"/>
          </a:xfrm>
          <a:prstGeom prst="rect">
            <a:avLst/>
          </a:prstGeom>
          <a:noFill/>
          <a:ln>
            <a:noFill/>
          </a:ln>
        </p:spPr>
      </p:pic>
      <p:cxnSp>
        <p:nvCxnSpPr>
          <p:cNvPr id="64" name="Google Shape;64;p14"/>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65" name="Google Shape;65;p14"/>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2"/>
          <p:cNvPicPr preferRelativeResize="0"/>
          <p:nvPr/>
        </p:nvPicPr>
        <p:blipFill>
          <a:blip r:embed="rId3">
            <a:alphaModFix/>
          </a:blip>
          <a:stretch>
            <a:fillRect/>
          </a:stretch>
        </p:blipFill>
        <p:spPr>
          <a:xfrm>
            <a:off x="0" y="-12"/>
            <a:ext cx="9144001" cy="5307532"/>
          </a:xfrm>
          <a:prstGeom prst="rect">
            <a:avLst/>
          </a:prstGeom>
          <a:noFill/>
          <a:ln>
            <a:noFill/>
          </a:ln>
        </p:spPr>
      </p:pic>
      <p:grpSp>
        <p:nvGrpSpPr>
          <p:cNvPr id="330" name="Google Shape;330;p32"/>
          <p:cNvGrpSpPr/>
          <p:nvPr/>
        </p:nvGrpSpPr>
        <p:grpSpPr>
          <a:xfrm>
            <a:off x="980701" y="345286"/>
            <a:ext cx="3372336" cy="4452943"/>
            <a:chOff x="425251" y="299700"/>
            <a:chExt cx="3372336" cy="3774000"/>
          </a:xfrm>
        </p:grpSpPr>
        <p:sp>
          <p:nvSpPr>
            <p:cNvPr id="331" name="Google Shape;331;p32"/>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32" name="Google Shape;332;p32"/>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333" name="Google Shape;333;p32"/>
          <p:cNvSpPr txBox="1"/>
          <p:nvPr/>
        </p:nvSpPr>
        <p:spPr>
          <a:xfrm>
            <a:off x="1170750" y="1303150"/>
            <a:ext cx="28455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900">
                <a:solidFill>
                  <a:schemeClr val="lt1"/>
                </a:solidFill>
                <a:latin typeface="Montserrat"/>
                <a:ea typeface="Montserrat"/>
                <a:cs typeface="Montserrat"/>
                <a:sym typeface="Montserrat"/>
              </a:rPr>
              <a:t>sponsor late,  podcast y journal.</a:t>
            </a:r>
            <a:endParaRPr b="1" sz="2200">
              <a:solidFill>
                <a:schemeClr val="lt1"/>
              </a:solidFill>
            </a:endParaRPr>
          </a:p>
        </p:txBody>
      </p:sp>
      <p:sp>
        <p:nvSpPr>
          <p:cNvPr id="334" name="Google Shape;334;p32"/>
          <p:cNvSpPr txBox="1"/>
          <p:nvPr/>
        </p:nvSpPr>
        <p:spPr>
          <a:xfrm>
            <a:off x="1170750" y="2626375"/>
            <a:ext cx="2727300" cy="18954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chemeClr val="lt1"/>
              </a:buClr>
              <a:buSzPts val="900"/>
              <a:buFont typeface="Montserrat"/>
              <a:buChar char="-"/>
            </a:pPr>
            <a:r>
              <a:rPr lang="es-419" sz="900">
                <a:solidFill>
                  <a:schemeClr val="lt1"/>
                </a:solidFill>
                <a:latin typeface="Montserrat"/>
                <a:ea typeface="Montserrat"/>
                <a:cs typeface="Montserrat"/>
                <a:sym typeface="Montserrat"/>
              </a:rPr>
              <a:t>Aparición en </a:t>
            </a:r>
            <a:r>
              <a:rPr b="1" lang="es-419" sz="900">
                <a:solidFill>
                  <a:schemeClr val="lt1"/>
                </a:solidFill>
                <a:latin typeface="Montserrat"/>
                <a:ea typeface="Montserrat"/>
                <a:cs typeface="Montserrat"/>
                <a:sym typeface="Montserrat"/>
              </a:rPr>
              <a:t>footer de la web </a:t>
            </a:r>
            <a:r>
              <a:rPr lang="es-419" sz="900">
                <a:solidFill>
                  <a:schemeClr val="lt1"/>
                </a:solidFill>
                <a:latin typeface="Montserrat"/>
                <a:ea typeface="Montserrat"/>
                <a:cs typeface="Montserrat"/>
                <a:sym typeface="Montserrat"/>
              </a:rPr>
              <a:t>como sponsor de la marca </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lang="es-419" sz="900">
                <a:solidFill>
                  <a:schemeClr val="lt1"/>
                </a:solidFill>
                <a:latin typeface="Montserrat"/>
                <a:ea typeface="Montserrat"/>
                <a:cs typeface="Montserrat"/>
                <a:sym typeface="Montserrat"/>
              </a:rPr>
              <a:t>Aparición en </a:t>
            </a:r>
            <a:r>
              <a:rPr b="1" lang="es-419" sz="900">
                <a:solidFill>
                  <a:schemeClr val="lt1"/>
                </a:solidFill>
                <a:latin typeface="Montserrat"/>
                <a:ea typeface="Montserrat"/>
                <a:cs typeface="Montserrat"/>
                <a:sym typeface="Montserrat"/>
              </a:rPr>
              <a:t>historias destacadas</a:t>
            </a:r>
            <a:r>
              <a:rPr lang="es-419" sz="900">
                <a:solidFill>
                  <a:schemeClr val="lt1"/>
                </a:solidFill>
                <a:latin typeface="Montserrat"/>
                <a:ea typeface="Montserrat"/>
                <a:cs typeface="Montserrat"/>
                <a:sym typeface="Montserrat"/>
              </a:rPr>
              <a:t> de redes sociales como sponsor de la marca</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b="1" lang="es-419" sz="900">
                <a:solidFill>
                  <a:schemeClr val="lt1"/>
                </a:solidFill>
                <a:latin typeface="Montserrat"/>
                <a:ea typeface="Montserrat"/>
                <a:cs typeface="Montserrat"/>
                <a:sym typeface="Montserrat"/>
              </a:rPr>
              <a:t>Aparición mensual </a:t>
            </a:r>
            <a:r>
              <a:rPr lang="es-419" sz="900">
                <a:solidFill>
                  <a:schemeClr val="lt1"/>
                </a:solidFill>
                <a:latin typeface="Montserrat"/>
                <a:ea typeface="Montserrat"/>
                <a:cs typeface="Montserrat"/>
                <a:sym typeface="Montserrat"/>
              </a:rPr>
              <a:t>en redes sociales como sponsor de la marca. </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b="1" lang="es-419" sz="900">
                <a:solidFill>
                  <a:schemeClr val="lt1"/>
                </a:solidFill>
                <a:latin typeface="Montserrat"/>
                <a:ea typeface="Montserrat"/>
                <a:cs typeface="Montserrat"/>
                <a:sym typeface="Montserrat"/>
              </a:rPr>
              <a:t>Presencia en todas las piezas promocionales</a:t>
            </a:r>
            <a:r>
              <a:rPr lang="es-419" sz="900">
                <a:solidFill>
                  <a:schemeClr val="lt1"/>
                </a:solidFill>
                <a:latin typeface="Montserrat"/>
                <a:ea typeface="Montserrat"/>
                <a:cs typeface="Montserrat"/>
                <a:sym typeface="Montserrat"/>
              </a:rPr>
              <a:t> del Late y podcast. </a:t>
            </a:r>
            <a:endParaRPr sz="900">
              <a:solidFill>
                <a:schemeClr val="lt1"/>
              </a:solidFill>
              <a:latin typeface="Montserrat"/>
              <a:ea typeface="Montserrat"/>
              <a:cs typeface="Montserrat"/>
              <a:sym typeface="Montserrat"/>
            </a:endParaRPr>
          </a:p>
        </p:txBody>
      </p:sp>
      <p:sp>
        <p:nvSpPr>
          <p:cNvPr id="335" name="Google Shape;335;p32"/>
          <p:cNvSpPr txBox="1"/>
          <p:nvPr/>
        </p:nvSpPr>
        <p:spPr>
          <a:xfrm>
            <a:off x="1170750" y="2191400"/>
            <a:ext cx="2751900" cy="35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s-419" sz="1000">
                <a:solidFill>
                  <a:schemeClr val="lt1"/>
                </a:solidFill>
                <a:latin typeface="Montserrat"/>
                <a:ea typeface="Montserrat"/>
                <a:cs typeface="Montserrat"/>
                <a:sym typeface="Montserrat"/>
              </a:rPr>
              <a:t>BENEFICIOS GENERALES:</a:t>
            </a:r>
            <a:endParaRPr>
              <a:solidFill>
                <a:schemeClr val="lt1"/>
              </a:solidFill>
            </a:endParaRPr>
          </a:p>
        </p:txBody>
      </p:sp>
      <p:pic>
        <p:nvPicPr>
          <p:cNvPr id="336" name="Google Shape;336;p32"/>
          <p:cNvPicPr preferRelativeResize="0"/>
          <p:nvPr/>
        </p:nvPicPr>
        <p:blipFill rotWithShape="1">
          <a:blip r:embed="rId4">
            <a:alphaModFix/>
          </a:blip>
          <a:srcRect b="53845" l="7132" r="76942" t="31838"/>
          <a:stretch/>
        </p:blipFill>
        <p:spPr>
          <a:xfrm>
            <a:off x="1272676" y="948826"/>
            <a:ext cx="448870" cy="403499"/>
          </a:xfrm>
          <a:prstGeom prst="rect">
            <a:avLst/>
          </a:prstGeom>
          <a:noFill/>
          <a:ln>
            <a:noFill/>
          </a:ln>
        </p:spPr>
      </p:pic>
      <p:sp>
        <p:nvSpPr>
          <p:cNvPr id="337" name="Google Shape;337;p32"/>
          <p:cNvSpPr txBox="1"/>
          <p:nvPr/>
        </p:nvSpPr>
        <p:spPr>
          <a:xfrm>
            <a:off x="1323150" y="388688"/>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338" name="Google Shape;338;p32"/>
          <p:cNvPicPr preferRelativeResize="0"/>
          <p:nvPr/>
        </p:nvPicPr>
        <p:blipFill rotWithShape="1">
          <a:blip r:embed="rId4">
            <a:alphaModFix/>
          </a:blip>
          <a:srcRect b="53845" l="7132" r="76942" t="31838"/>
          <a:stretch/>
        </p:blipFill>
        <p:spPr>
          <a:xfrm>
            <a:off x="1084948" y="442763"/>
            <a:ext cx="187723" cy="168750"/>
          </a:xfrm>
          <a:prstGeom prst="rect">
            <a:avLst/>
          </a:prstGeom>
          <a:noFill/>
          <a:ln>
            <a:noFill/>
          </a:ln>
        </p:spPr>
      </p:pic>
      <p:grpSp>
        <p:nvGrpSpPr>
          <p:cNvPr id="339" name="Google Shape;339;p32"/>
          <p:cNvGrpSpPr/>
          <p:nvPr/>
        </p:nvGrpSpPr>
        <p:grpSpPr>
          <a:xfrm>
            <a:off x="4714501" y="345286"/>
            <a:ext cx="3372336" cy="4452943"/>
            <a:chOff x="425251" y="299700"/>
            <a:chExt cx="3372336" cy="3774000"/>
          </a:xfrm>
        </p:grpSpPr>
        <p:sp>
          <p:nvSpPr>
            <p:cNvPr id="340" name="Google Shape;340;p32"/>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41" name="Google Shape;341;p32"/>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342" name="Google Shape;342;p32"/>
          <p:cNvSpPr txBox="1"/>
          <p:nvPr/>
        </p:nvSpPr>
        <p:spPr>
          <a:xfrm>
            <a:off x="4904550" y="855463"/>
            <a:ext cx="2251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late :</a:t>
            </a:r>
            <a:endParaRPr b="1" sz="1800">
              <a:solidFill>
                <a:schemeClr val="lt1"/>
              </a:solidFill>
            </a:endParaRPr>
          </a:p>
        </p:txBody>
      </p:sp>
      <p:sp>
        <p:nvSpPr>
          <p:cNvPr id="343" name="Google Shape;343;p32"/>
          <p:cNvSpPr txBox="1"/>
          <p:nvPr/>
        </p:nvSpPr>
        <p:spPr>
          <a:xfrm>
            <a:off x="4904550" y="1180075"/>
            <a:ext cx="2727300" cy="12075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en el set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en cortina de inicio y cierre</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speakers relacionados a la marca</a:t>
            </a:r>
            <a:endParaRPr sz="800">
              <a:solidFill>
                <a:schemeClr val="lt1"/>
              </a:solidFill>
              <a:latin typeface="Montserrat"/>
              <a:ea typeface="Montserrat"/>
              <a:cs typeface="Montserrat"/>
              <a:sym typeface="Montserrat"/>
            </a:endParaRPr>
          </a:p>
        </p:txBody>
      </p:sp>
      <p:sp>
        <p:nvSpPr>
          <p:cNvPr id="344" name="Google Shape;344;p32"/>
          <p:cNvSpPr txBox="1"/>
          <p:nvPr/>
        </p:nvSpPr>
        <p:spPr>
          <a:xfrm>
            <a:off x="5056950" y="388688"/>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345" name="Google Shape;345;p32"/>
          <p:cNvPicPr preferRelativeResize="0"/>
          <p:nvPr/>
        </p:nvPicPr>
        <p:blipFill rotWithShape="1">
          <a:blip r:embed="rId4">
            <a:alphaModFix/>
          </a:blip>
          <a:srcRect b="53845" l="7132" r="76942" t="31838"/>
          <a:stretch/>
        </p:blipFill>
        <p:spPr>
          <a:xfrm>
            <a:off x="4818748" y="442763"/>
            <a:ext cx="187723" cy="168750"/>
          </a:xfrm>
          <a:prstGeom prst="rect">
            <a:avLst/>
          </a:prstGeom>
          <a:noFill/>
          <a:ln>
            <a:noFill/>
          </a:ln>
        </p:spPr>
      </p:pic>
      <p:sp>
        <p:nvSpPr>
          <p:cNvPr id="346" name="Google Shape;346;p32"/>
          <p:cNvSpPr txBox="1"/>
          <p:nvPr/>
        </p:nvSpPr>
        <p:spPr>
          <a:xfrm>
            <a:off x="4904550" y="1972825"/>
            <a:ext cx="2845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Podcast:</a:t>
            </a:r>
            <a:endParaRPr b="1" sz="1800">
              <a:solidFill>
                <a:schemeClr val="lt1"/>
              </a:solidFill>
            </a:endParaRPr>
          </a:p>
        </p:txBody>
      </p:sp>
      <p:sp>
        <p:nvSpPr>
          <p:cNvPr id="347" name="Google Shape;347;p32"/>
          <p:cNvSpPr txBox="1"/>
          <p:nvPr/>
        </p:nvSpPr>
        <p:spPr>
          <a:xfrm>
            <a:off x="4904550" y="2297425"/>
            <a:ext cx="2727300" cy="7164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Nombrar al marca como sponsor</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Espacio de “product placement”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speakers relacionados a la marca</a:t>
            </a:r>
            <a:endParaRPr sz="800">
              <a:solidFill>
                <a:schemeClr val="lt1"/>
              </a:solidFill>
              <a:latin typeface="Montserrat"/>
              <a:ea typeface="Montserrat"/>
              <a:cs typeface="Montserrat"/>
              <a:sym typeface="Montserrat"/>
            </a:endParaRPr>
          </a:p>
        </p:txBody>
      </p:sp>
      <p:sp>
        <p:nvSpPr>
          <p:cNvPr id="348" name="Google Shape;348;p32"/>
          <p:cNvSpPr txBox="1"/>
          <p:nvPr/>
        </p:nvSpPr>
        <p:spPr>
          <a:xfrm>
            <a:off x="5006475" y="3013975"/>
            <a:ext cx="2845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Journal:</a:t>
            </a:r>
            <a:endParaRPr b="1" sz="1800">
              <a:solidFill>
                <a:schemeClr val="lt1"/>
              </a:solidFill>
            </a:endParaRPr>
          </a:p>
        </p:txBody>
      </p:sp>
      <p:sp>
        <p:nvSpPr>
          <p:cNvPr id="349" name="Google Shape;349;p32"/>
          <p:cNvSpPr txBox="1"/>
          <p:nvPr/>
        </p:nvSpPr>
        <p:spPr>
          <a:xfrm>
            <a:off x="5006475" y="3338575"/>
            <a:ext cx="2727300" cy="12075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la página de journal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b="1" lang="es-419" sz="800">
                <a:solidFill>
                  <a:schemeClr val="lt1"/>
                </a:solidFill>
                <a:latin typeface="Montserrat"/>
                <a:ea typeface="Montserrat"/>
                <a:cs typeface="Montserrat"/>
                <a:sym typeface="Montserrat"/>
              </a:rPr>
              <a:t>Presencia de la marca en cada publicación</a:t>
            </a:r>
            <a:endParaRPr b="1"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la marca en cada post promocional del Journal</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temas relacionados a la marca</a:t>
            </a:r>
            <a:endParaRPr sz="800">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33"/>
          <p:cNvPicPr preferRelativeResize="0"/>
          <p:nvPr/>
        </p:nvPicPr>
        <p:blipFill>
          <a:blip r:embed="rId3">
            <a:alphaModFix/>
          </a:blip>
          <a:stretch>
            <a:fillRect/>
          </a:stretch>
        </p:blipFill>
        <p:spPr>
          <a:xfrm>
            <a:off x="0" y="-12"/>
            <a:ext cx="9144001" cy="5307532"/>
          </a:xfrm>
          <a:prstGeom prst="rect">
            <a:avLst/>
          </a:prstGeom>
          <a:noFill/>
          <a:ln>
            <a:noFill/>
          </a:ln>
        </p:spPr>
      </p:pic>
      <p:grpSp>
        <p:nvGrpSpPr>
          <p:cNvPr id="355" name="Google Shape;355;p33"/>
          <p:cNvGrpSpPr/>
          <p:nvPr/>
        </p:nvGrpSpPr>
        <p:grpSpPr>
          <a:xfrm>
            <a:off x="980701" y="345286"/>
            <a:ext cx="3372336" cy="4452943"/>
            <a:chOff x="425251" y="299700"/>
            <a:chExt cx="3372336" cy="3774000"/>
          </a:xfrm>
        </p:grpSpPr>
        <p:sp>
          <p:nvSpPr>
            <p:cNvPr id="356" name="Google Shape;356;p33"/>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57" name="Google Shape;357;p33"/>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358" name="Google Shape;358;p33"/>
          <p:cNvSpPr txBox="1"/>
          <p:nvPr/>
        </p:nvSpPr>
        <p:spPr>
          <a:xfrm>
            <a:off x="1170750" y="1303150"/>
            <a:ext cx="28455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900">
                <a:solidFill>
                  <a:schemeClr val="lt1"/>
                </a:solidFill>
                <a:latin typeface="Montserrat"/>
                <a:ea typeface="Montserrat"/>
                <a:cs typeface="Montserrat"/>
                <a:sym typeface="Montserrat"/>
              </a:rPr>
              <a:t>sponsor late,  podcast y journal.</a:t>
            </a:r>
            <a:endParaRPr b="1" sz="2200">
              <a:solidFill>
                <a:schemeClr val="lt1"/>
              </a:solidFill>
            </a:endParaRPr>
          </a:p>
        </p:txBody>
      </p:sp>
      <p:sp>
        <p:nvSpPr>
          <p:cNvPr id="359" name="Google Shape;359;p33"/>
          <p:cNvSpPr txBox="1"/>
          <p:nvPr/>
        </p:nvSpPr>
        <p:spPr>
          <a:xfrm>
            <a:off x="1170750" y="2626375"/>
            <a:ext cx="2727300" cy="18954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chemeClr val="lt1"/>
              </a:buClr>
              <a:buSzPts val="900"/>
              <a:buFont typeface="Montserrat"/>
              <a:buChar char="-"/>
            </a:pPr>
            <a:r>
              <a:rPr lang="es-419" sz="900">
                <a:solidFill>
                  <a:schemeClr val="lt1"/>
                </a:solidFill>
                <a:latin typeface="Montserrat"/>
                <a:ea typeface="Montserrat"/>
                <a:cs typeface="Montserrat"/>
                <a:sym typeface="Montserrat"/>
              </a:rPr>
              <a:t>Aparición en </a:t>
            </a:r>
            <a:r>
              <a:rPr b="1" lang="es-419" sz="900">
                <a:solidFill>
                  <a:schemeClr val="lt1"/>
                </a:solidFill>
                <a:latin typeface="Montserrat"/>
                <a:ea typeface="Montserrat"/>
                <a:cs typeface="Montserrat"/>
                <a:sym typeface="Montserrat"/>
              </a:rPr>
              <a:t>footer de la web </a:t>
            </a:r>
            <a:r>
              <a:rPr lang="es-419" sz="900">
                <a:solidFill>
                  <a:schemeClr val="lt1"/>
                </a:solidFill>
                <a:latin typeface="Montserrat"/>
                <a:ea typeface="Montserrat"/>
                <a:cs typeface="Montserrat"/>
                <a:sym typeface="Montserrat"/>
              </a:rPr>
              <a:t>como sponsor de la marca </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lang="es-419" sz="900">
                <a:solidFill>
                  <a:schemeClr val="lt1"/>
                </a:solidFill>
                <a:latin typeface="Montserrat"/>
                <a:ea typeface="Montserrat"/>
                <a:cs typeface="Montserrat"/>
                <a:sym typeface="Montserrat"/>
              </a:rPr>
              <a:t>Aparición en </a:t>
            </a:r>
            <a:r>
              <a:rPr b="1" lang="es-419" sz="900">
                <a:solidFill>
                  <a:schemeClr val="lt1"/>
                </a:solidFill>
                <a:latin typeface="Montserrat"/>
                <a:ea typeface="Montserrat"/>
                <a:cs typeface="Montserrat"/>
                <a:sym typeface="Montserrat"/>
              </a:rPr>
              <a:t>historias destacadas</a:t>
            </a:r>
            <a:r>
              <a:rPr lang="es-419" sz="900">
                <a:solidFill>
                  <a:schemeClr val="lt1"/>
                </a:solidFill>
                <a:latin typeface="Montserrat"/>
                <a:ea typeface="Montserrat"/>
                <a:cs typeface="Montserrat"/>
                <a:sym typeface="Montserrat"/>
              </a:rPr>
              <a:t> de redes sociales como sponsor de la marca</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b="1" lang="es-419" sz="900">
                <a:solidFill>
                  <a:schemeClr val="lt1"/>
                </a:solidFill>
                <a:latin typeface="Montserrat"/>
                <a:ea typeface="Montserrat"/>
                <a:cs typeface="Montserrat"/>
                <a:sym typeface="Montserrat"/>
              </a:rPr>
              <a:t>Aparición mensual </a:t>
            </a:r>
            <a:r>
              <a:rPr lang="es-419" sz="900">
                <a:solidFill>
                  <a:schemeClr val="lt1"/>
                </a:solidFill>
                <a:latin typeface="Montserrat"/>
                <a:ea typeface="Montserrat"/>
                <a:cs typeface="Montserrat"/>
                <a:sym typeface="Montserrat"/>
              </a:rPr>
              <a:t>en redes sociales como sponsor de la marca. </a:t>
            </a:r>
            <a:endParaRPr sz="900">
              <a:solidFill>
                <a:schemeClr val="lt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lt1"/>
              </a:buClr>
              <a:buSzPts val="900"/>
              <a:buFont typeface="Montserrat"/>
              <a:buChar char="-"/>
            </a:pPr>
            <a:r>
              <a:rPr b="1" lang="es-419" sz="900">
                <a:solidFill>
                  <a:schemeClr val="lt1"/>
                </a:solidFill>
                <a:latin typeface="Montserrat"/>
                <a:ea typeface="Montserrat"/>
                <a:cs typeface="Montserrat"/>
                <a:sym typeface="Montserrat"/>
              </a:rPr>
              <a:t>Presencia en todas las piezas promocionales</a:t>
            </a:r>
            <a:r>
              <a:rPr lang="es-419" sz="900">
                <a:solidFill>
                  <a:schemeClr val="lt1"/>
                </a:solidFill>
                <a:latin typeface="Montserrat"/>
                <a:ea typeface="Montserrat"/>
                <a:cs typeface="Montserrat"/>
                <a:sym typeface="Montserrat"/>
              </a:rPr>
              <a:t> del Late y podcast. </a:t>
            </a:r>
            <a:endParaRPr sz="900">
              <a:solidFill>
                <a:schemeClr val="lt1"/>
              </a:solidFill>
              <a:latin typeface="Montserrat"/>
              <a:ea typeface="Montserrat"/>
              <a:cs typeface="Montserrat"/>
              <a:sym typeface="Montserrat"/>
            </a:endParaRPr>
          </a:p>
        </p:txBody>
      </p:sp>
      <p:sp>
        <p:nvSpPr>
          <p:cNvPr id="360" name="Google Shape;360;p33"/>
          <p:cNvSpPr txBox="1"/>
          <p:nvPr/>
        </p:nvSpPr>
        <p:spPr>
          <a:xfrm>
            <a:off x="1170750" y="2191400"/>
            <a:ext cx="2751900" cy="35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s-419" sz="1000">
                <a:solidFill>
                  <a:schemeClr val="lt1"/>
                </a:solidFill>
                <a:latin typeface="Montserrat"/>
                <a:ea typeface="Montserrat"/>
                <a:cs typeface="Montserrat"/>
                <a:sym typeface="Montserrat"/>
              </a:rPr>
              <a:t>BENEFICIOS GENERALES:</a:t>
            </a:r>
            <a:endParaRPr>
              <a:solidFill>
                <a:schemeClr val="lt1"/>
              </a:solidFill>
            </a:endParaRPr>
          </a:p>
        </p:txBody>
      </p:sp>
      <p:pic>
        <p:nvPicPr>
          <p:cNvPr id="361" name="Google Shape;361;p33"/>
          <p:cNvPicPr preferRelativeResize="0"/>
          <p:nvPr/>
        </p:nvPicPr>
        <p:blipFill rotWithShape="1">
          <a:blip r:embed="rId4">
            <a:alphaModFix/>
          </a:blip>
          <a:srcRect b="53845" l="7132" r="76942" t="31838"/>
          <a:stretch/>
        </p:blipFill>
        <p:spPr>
          <a:xfrm>
            <a:off x="1272676" y="948826"/>
            <a:ext cx="448870" cy="403499"/>
          </a:xfrm>
          <a:prstGeom prst="rect">
            <a:avLst/>
          </a:prstGeom>
          <a:noFill/>
          <a:ln>
            <a:noFill/>
          </a:ln>
        </p:spPr>
      </p:pic>
      <p:sp>
        <p:nvSpPr>
          <p:cNvPr id="362" name="Google Shape;362;p33"/>
          <p:cNvSpPr txBox="1"/>
          <p:nvPr/>
        </p:nvSpPr>
        <p:spPr>
          <a:xfrm>
            <a:off x="1323150" y="388688"/>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363" name="Google Shape;363;p33"/>
          <p:cNvPicPr preferRelativeResize="0"/>
          <p:nvPr/>
        </p:nvPicPr>
        <p:blipFill rotWithShape="1">
          <a:blip r:embed="rId4">
            <a:alphaModFix/>
          </a:blip>
          <a:srcRect b="53845" l="7132" r="76942" t="31838"/>
          <a:stretch/>
        </p:blipFill>
        <p:spPr>
          <a:xfrm>
            <a:off x="1084948" y="442763"/>
            <a:ext cx="187723" cy="168750"/>
          </a:xfrm>
          <a:prstGeom prst="rect">
            <a:avLst/>
          </a:prstGeom>
          <a:noFill/>
          <a:ln>
            <a:noFill/>
          </a:ln>
        </p:spPr>
      </p:pic>
      <p:grpSp>
        <p:nvGrpSpPr>
          <p:cNvPr id="364" name="Google Shape;364;p33"/>
          <p:cNvGrpSpPr/>
          <p:nvPr/>
        </p:nvGrpSpPr>
        <p:grpSpPr>
          <a:xfrm>
            <a:off x="4714501" y="345286"/>
            <a:ext cx="3372336" cy="4452943"/>
            <a:chOff x="425251" y="299700"/>
            <a:chExt cx="3372336" cy="3774000"/>
          </a:xfrm>
        </p:grpSpPr>
        <p:sp>
          <p:nvSpPr>
            <p:cNvPr id="365" name="Google Shape;365;p33"/>
            <p:cNvSpPr/>
            <p:nvPr/>
          </p:nvSpPr>
          <p:spPr>
            <a:xfrm flipH="1" rot="5400000">
              <a:off x="221701" y="503250"/>
              <a:ext cx="3774000" cy="3366900"/>
            </a:xfrm>
            <a:prstGeom prst="round2SameRect">
              <a:avLst>
                <a:gd fmla="val 4072" name="adj1"/>
                <a:gd fmla="val 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66" name="Google Shape;366;p33"/>
            <p:cNvCxnSpPr/>
            <p:nvPr/>
          </p:nvCxnSpPr>
          <p:spPr>
            <a:xfrm>
              <a:off x="425288" y="671954"/>
              <a:ext cx="3372300" cy="0"/>
            </a:xfrm>
            <a:prstGeom prst="straightConnector1">
              <a:avLst/>
            </a:prstGeom>
            <a:noFill/>
            <a:ln cap="flat" cmpd="sng" w="9525">
              <a:solidFill>
                <a:schemeClr val="lt1"/>
              </a:solidFill>
              <a:prstDash val="solid"/>
              <a:round/>
              <a:headEnd len="med" w="med" type="none"/>
              <a:tailEnd len="med" w="med" type="none"/>
            </a:ln>
          </p:spPr>
        </p:cxnSp>
      </p:grpSp>
      <p:sp>
        <p:nvSpPr>
          <p:cNvPr id="367" name="Google Shape;367;p33"/>
          <p:cNvSpPr txBox="1"/>
          <p:nvPr/>
        </p:nvSpPr>
        <p:spPr>
          <a:xfrm>
            <a:off x="4904550" y="855463"/>
            <a:ext cx="2251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late :</a:t>
            </a:r>
            <a:endParaRPr b="1" sz="1800">
              <a:solidFill>
                <a:schemeClr val="lt1"/>
              </a:solidFill>
            </a:endParaRPr>
          </a:p>
        </p:txBody>
      </p:sp>
      <p:sp>
        <p:nvSpPr>
          <p:cNvPr id="368" name="Google Shape;368;p33"/>
          <p:cNvSpPr txBox="1"/>
          <p:nvPr/>
        </p:nvSpPr>
        <p:spPr>
          <a:xfrm>
            <a:off x="4904550" y="1180075"/>
            <a:ext cx="2727300" cy="12075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en el set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en cortina de inicio y cierre</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speakers relacionados a la marca</a:t>
            </a:r>
            <a:endParaRPr sz="800">
              <a:solidFill>
                <a:schemeClr val="lt1"/>
              </a:solidFill>
              <a:latin typeface="Montserrat"/>
              <a:ea typeface="Montserrat"/>
              <a:cs typeface="Montserrat"/>
              <a:sym typeface="Montserrat"/>
            </a:endParaRPr>
          </a:p>
        </p:txBody>
      </p:sp>
      <p:sp>
        <p:nvSpPr>
          <p:cNvPr id="369" name="Google Shape;369;p33"/>
          <p:cNvSpPr txBox="1"/>
          <p:nvPr/>
        </p:nvSpPr>
        <p:spPr>
          <a:xfrm>
            <a:off x="5056950" y="388688"/>
            <a:ext cx="2913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370" name="Google Shape;370;p33"/>
          <p:cNvPicPr preferRelativeResize="0"/>
          <p:nvPr/>
        </p:nvPicPr>
        <p:blipFill rotWithShape="1">
          <a:blip r:embed="rId4">
            <a:alphaModFix/>
          </a:blip>
          <a:srcRect b="53845" l="7132" r="76942" t="31838"/>
          <a:stretch/>
        </p:blipFill>
        <p:spPr>
          <a:xfrm>
            <a:off x="4818748" y="442763"/>
            <a:ext cx="187723" cy="168750"/>
          </a:xfrm>
          <a:prstGeom prst="rect">
            <a:avLst/>
          </a:prstGeom>
          <a:noFill/>
          <a:ln>
            <a:noFill/>
          </a:ln>
        </p:spPr>
      </p:pic>
      <p:sp>
        <p:nvSpPr>
          <p:cNvPr id="371" name="Google Shape;371;p33"/>
          <p:cNvSpPr txBox="1"/>
          <p:nvPr/>
        </p:nvSpPr>
        <p:spPr>
          <a:xfrm>
            <a:off x="4904550" y="1972825"/>
            <a:ext cx="2845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Podcast:</a:t>
            </a:r>
            <a:endParaRPr b="1" sz="1800">
              <a:solidFill>
                <a:schemeClr val="lt1"/>
              </a:solidFill>
            </a:endParaRPr>
          </a:p>
        </p:txBody>
      </p:sp>
      <p:sp>
        <p:nvSpPr>
          <p:cNvPr id="372" name="Google Shape;372;p33"/>
          <p:cNvSpPr txBox="1"/>
          <p:nvPr/>
        </p:nvSpPr>
        <p:spPr>
          <a:xfrm>
            <a:off x="4904550" y="2297425"/>
            <a:ext cx="2727300" cy="7164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Nombrar al marca como sponsor</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Espacio de “product placement”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speakers relacionados a la marca</a:t>
            </a:r>
            <a:endParaRPr sz="800">
              <a:solidFill>
                <a:schemeClr val="lt1"/>
              </a:solidFill>
              <a:latin typeface="Montserrat"/>
              <a:ea typeface="Montserrat"/>
              <a:cs typeface="Montserrat"/>
              <a:sym typeface="Montserrat"/>
            </a:endParaRPr>
          </a:p>
        </p:txBody>
      </p:sp>
      <p:sp>
        <p:nvSpPr>
          <p:cNvPr id="373" name="Google Shape;373;p33"/>
          <p:cNvSpPr txBox="1"/>
          <p:nvPr/>
        </p:nvSpPr>
        <p:spPr>
          <a:xfrm>
            <a:off x="5006475" y="3013975"/>
            <a:ext cx="2845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sz="1500">
                <a:solidFill>
                  <a:schemeClr val="lt1"/>
                </a:solidFill>
                <a:latin typeface="Montserrat"/>
                <a:ea typeface="Montserrat"/>
                <a:cs typeface="Montserrat"/>
                <a:sym typeface="Montserrat"/>
              </a:rPr>
              <a:t>sponsor Journal:</a:t>
            </a:r>
            <a:endParaRPr b="1" sz="1800">
              <a:solidFill>
                <a:schemeClr val="lt1"/>
              </a:solidFill>
            </a:endParaRPr>
          </a:p>
        </p:txBody>
      </p:sp>
      <p:sp>
        <p:nvSpPr>
          <p:cNvPr id="374" name="Google Shape;374;p33"/>
          <p:cNvSpPr txBox="1"/>
          <p:nvPr/>
        </p:nvSpPr>
        <p:spPr>
          <a:xfrm>
            <a:off x="5006475" y="3338575"/>
            <a:ext cx="2727300" cy="12075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marca la página de journal </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b="1" lang="es-419" sz="800">
                <a:solidFill>
                  <a:schemeClr val="lt1"/>
                </a:solidFill>
                <a:latin typeface="Montserrat"/>
                <a:ea typeface="Montserrat"/>
                <a:cs typeface="Montserrat"/>
                <a:sym typeface="Montserrat"/>
              </a:rPr>
              <a:t>Presencia de la marca en cada publicación</a:t>
            </a:r>
            <a:endParaRPr b="1"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Presencia de la marca en cada post promocional del Journal</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s-419" sz="800">
                <a:solidFill>
                  <a:schemeClr val="lt1"/>
                </a:solidFill>
                <a:latin typeface="Montserrat"/>
                <a:ea typeface="Montserrat"/>
                <a:cs typeface="Montserrat"/>
                <a:sym typeface="Montserrat"/>
              </a:rPr>
              <a:t>Posibilidad de proponer temas relacionados a la marca</a:t>
            </a:r>
            <a:endParaRPr sz="800">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4"/>
          <p:cNvSpPr txBox="1"/>
          <p:nvPr/>
        </p:nvSpPr>
        <p:spPr>
          <a:xfrm>
            <a:off x="543075" y="972775"/>
            <a:ext cx="384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a:solidFill>
                  <a:schemeClr val="dk1"/>
                </a:solidFill>
                <a:latin typeface="Montserrat"/>
                <a:ea typeface="Montserrat"/>
                <a:cs typeface="Montserrat"/>
                <a:sym typeface="Montserrat"/>
              </a:rPr>
              <a:t>3. sponsor congreso</a:t>
            </a:r>
            <a:endParaRPr b="1"/>
          </a:p>
        </p:txBody>
      </p:sp>
      <p:sp>
        <p:nvSpPr>
          <p:cNvPr id="380" name="Google Shape;380;p34"/>
          <p:cNvSpPr txBox="1"/>
          <p:nvPr/>
        </p:nvSpPr>
        <p:spPr>
          <a:xfrm>
            <a:off x="128400" y="156000"/>
            <a:ext cx="181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800">
                <a:latin typeface="Montserrat"/>
                <a:ea typeface="Montserrat"/>
                <a:cs typeface="Montserrat"/>
                <a:sym typeface="Montserrat"/>
              </a:rPr>
              <a:t>SOCIEDAD IBEROAMERICANA</a:t>
            </a:r>
            <a:endParaRPr b="1" sz="800">
              <a:latin typeface="Montserrat"/>
              <a:ea typeface="Montserrat"/>
              <a:cs typeface="Montserrat"/>
              <a:sym typeface="Montserrat"/>
            </a:endParaRPr>
          </a:p>
        </p:txBody>
      </p:sp>
      <p:sp>
        <p:nvSpPr>
          <p:cNvPr id="381" name="Google Shape;381;p34"/>
          <p:cNvSpPr txBox="1"/>
          <p:nvPr/>
        </p:nvSpPr>
        <p:spPr>
          <a:xfrm>
            <a:off x="128400" y="4688300"/>
            <a:ext cx="37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800">
                <a:latin typeface="Montserrat"/>
                <a:ea typeface="Montserrat"/>
                <a:cs typeface="Montserrat"/>
                <a:sym typeface="Montserrat"/>
              </a:rPr>
              <a:t>conectando la ética con la salud del futuro</a:t>
            </a:r>
            <a:endParaRPr sz="800">
              <a:latin typeface="Montserrat"/>
              <a:ea typeface="Montserrat"/>
              <a:cs typeface="Montserrat"/>
              <a:sym typeface="Montserrat"/>
            </a:endParaRPr>
          </a:p>
        </p:txBody>
      </p:sp>
      <p:pic>
        <p:nvPicPr>
          <p:cNvPr id="382" name="Google Shape;382;p34"/>
          <p:cNvPicPr preferRelativeResize="0"/>
          <p:nvPr/>
        </p:nvPicPr>
        <p:blipFill rotWithShape="1">
          <a:blip r:embed="rId3">
            <a:alphaModFix/>
          </a:blip>
          <a:srcRect b="25460" l="22220" r="22530" t="25772"/>
          <a:stretch/>
        </p:blipFill>
        <p:spPr>
          <a:xfrm>
            <a:off x="8636025" y="4688300"/>
            <a:ext cx="348710" cy="307800"/>
          </a:xfrm>
          <a:prstGeom prst="rect">
            <a:avLst/>
          </a:prstGeom>
          <a:noFill/>
          <a:ln>
            <a:noFill/>
          </a:ln>
        </p:spPr>
      </p:pic>
      <p:sp>
        <p:nvSpPr>
          <p:cNvPr id="383" name="Google Shape;383;p34"/>
          <p:cNvSpPr txBox="1"/>
          <p:nvPr/>
        </p:nvSpPr>
        <p:spPr>
          <a:xfrm>
            <a:off x="6071725" y="156000"/>
            <a:ext cx="291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800">
                <a:latin typeface="Montserrat"/>
                <a:ea typeface="Montserrat"/>
                <a:cs typeface="Montserrat"/>
                <a:sym typeface="Montserrat"/>
              </a:rPr>
              <a:t>MEDICINA, INTELIGENCIA ARTIFICIAL Y ROBÓTICA</a:t>
            </a:r>
            <a:endParaRPr sz="800">
              <a:latin typeface="Montserrat"/>
              <a:ea typeface="Montserrat"/>
              <a:cs typeface="Montserrat"/>
              <a:sym typeface="Montserrat"/>
            </a:endParaRPr>
          </a:p>
        </p:txBody>
      </p:sp>
      <p:sp>
        <p:nvSpPr>
          <p:cNvPr id="384" name="Google Shape;384;p34"/>
          <p:cNvSpPr txBox="1"/>
          <p:nvPr/>
        </p:nvSpPr>
        <p:spPr>
          <a:xfrm>
            <a:off x="543075" y="1664750"/>
            <a:ext cx="3361500" cy="1046700"/>
          </a:xfrm>
          <a:prstGeom prst="rect">
            <a:avLst/>
          </a:prstGeom>
          <a:noFill/>
          <a:ln>
            <a:noFill/>
          </a:ln>
        </p:spPr>
        <p:txBody>
          <a:bodyPr anchorCtr="0" anchor="t" bIns="91425" lIns="91425" spcFirstLastPara="1" rIns="91425" wrap="square" tIns="91425">
            <a:spAutoFit/>
          </a:bodyPr>
          <a:lstStyle/>
          <a:p>
            <a:pPr indent="-292100" lvl="0" marL="457200" rtl="0" algn="just">
              <a:lnSpc>
                <a:spcPct val="115000"/>
              </a:lnSpc>
              <a:spcBef>
                <a:spcPts val="0"/>
              </a:spcBef>
              <a:spcAft>
                <a:spcPts val="0"/>
              </a:spcAft>
              <a:buClr>
                <a:schemeClr val="dk1"/>
              </a:buClr>
              <a:buSzPts val="1000"/>
              <a:buFont typeface="Montserrat"/>
              <a:buChar char="-"/>
            </a:pPr>
            <a:r>
              <a:rPr i="1" lang="es-419" sz="1000">
                <a:solidFill>
                  <a:schemeClr val="dk1"/>
                </a:solidFill>
                <a:latin typeface="Montserrat"/>
                <a:ea typeface="Montserrat"/>
                <a:cs typeface="Montserrat"/>
                <a:sym typeface="Montserrat"/>
              </a:rPr>
              <a:t>en el congreso de hablarán los grandes temas </a:t>
            </a:r>
            <a:endParaRPr i="1" sz="1000">
              <a:solidFill>
                <a:schemeClr val="dk1"/>
              </a:solidFill>
              <a:latin typeface="Montserrat"/>
              <a:ea typeface="Montserrat"/>
              <a:cs typeface="Montserrat"/>
              <a:sym typeface="Montserrat"/>
            </a:endParaRPr>
          </a:p>
          <a:p>
            <a:pPr indent="-292100" lvl="0" marL="457200" rtl="0" algn="just">
              <a:lnSpc>
                <a:spcPct val="115000"/>
              </a:lnSpc>
              <a:spcBef>
                <a:spcPts val="0"/>
              </a:spcBef>
              <a:spcAft>
                <a:spcPts val="0"/>
              </a:spcAft>
              <a:buClr>
                <a:schemeClr val="dk1"/>
              </a:buClr>
              <a:buSzPts val="1000"/>
              <a:buFont typeface="Montserrat"/>
              <a:buChar char="-"/>
            </a:pPr>
            <a:r>
              <a:rPr b="1" i="1" lang="es-419" sz="1000">
                <a:solidFill>
                  <a:schemeClr val="dk1"/>
                </a:solidFill>
                <a:latin typeface="Montserrat"/>
                <a:ea typeface="Montserrat"/>
                <a:cs typeface="Montserrat"/>
                <a:sym typeface="Montserrat"/>
              </a:rPr>
              <a:t>JORNADAS MENSUALES: sin embargo, mes a mes trabajaremos los temas a cabalidad. </a:t>
            </a:r>
            <a:endParaRPr b="1" i="1" sz="1000">
              <a:solidFill>
                <a:schemeClr val="dk1"/>
              </a:solidFill>
              <a:latin typeface="Montserrat"/>
              <a:ea typeface="Montserrat"/>
              <a:cs typeface="Montserrat"/>
              <a:sym typeface="Montserrat"/>
            </a:endParaRPr>
          </a:p>
        </p:txBody>
      </p:sp>
      <p:sp>
        <p:nvSpPr>
          <p:cNvPr id="385" name="Google Shape;385;p34"/>
          <p:cNvSpPr txBox="1"/>
          <p:nvPr/>
        </p:nvSpPr>
        <p:spPr>
          <a:xfrm>
            <a:off x="543075" y="3410575"/>
            <a:ext cx="502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latin typeface="Montserrat"/>
                <a:ea typeface="Montserrat"/>
                <a:cs typeface="Montserrat"/>
                <a:sym typeface="Montserrat"/>
              </a:rPr>
              <a:t>LINK TEMAS</a:t>
            </a:r>
            <a:endParaRPr>
              <a:latin typeface="Montserrat"/>
              <a:ea typeface="Montserrat"/>
              <a:cs typeface="Montserrat"/>
              <a:sym typeface="Montserrat"/>
            </a:endParaRPr>
          </a:p>
        </p:txBody>
      </p:sp>
      <p:sp>
        <p:nvSpPr>
          <p:cNvPr id="386" name="Google Shape;386;p34"/>
          <p:cNvSpPr txBox="1"/>
          <p:nvPr/>
        </p:nvSpPr>
        <p:spPr>
          <a:xfrm>
            <a:off x="543075" y="3990525"/>
            <a:ext cx="360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highlight>
                  <a:srgbClr val="FF9900"/>
                </a:highlight>
              </a:rPr>
              <a:t>por desarrollar, necesitamos mas información</a:t>
            </a:r>
            <a:endParaRPr>
              <a:highlight>
                <a:srgbClr val="FF9900"/>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5"/>
          <p:cNvSpPr txBox="1"/>
          <p:nvPr/>
        </p:nvSpPr>
        <p:spPr>
          <a:xfrm>
            <a:off x="543075" y="2515825"/>
            <a:ext cx="384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a:solidFill>
                  <a:schemeClr val="dk1"/>
                </a:solidFill>
                <a:latin typeface="Montserrat"/>
                <a:ea typeface="Montserrat"/>
                <a:cs typeface="Montserrat"/>
                <a:sym typeface="Montserrat"/>
              </a:rPr>
              <a:t>broche de oro: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b="1" lang="es-419">
                <a:solidFill>
                  <a:schemeClr val="dk1"/>
                </a:solidFill>
                <a:latin typeface="Montserrat"/>
                <a:ea typeface="Montserrat"/>
                <a:cs typeface="Montserrat"/>
                <a:sym typeface="Montserrat"/>
              </a:rPr>
              <a:t>meta verso</a:t>
            </a:r>
            <a:endParaRPr b="1">
              <a:solidFill>
                <a:schemeClr val="dk1"/>
              </a:solidFill>
              <a:latin typeface="Montserrat"/>
              <a:ea typeface="Montserrat"/>
              <a:cs typeface="Montserrat"/>
              <a:sym typeface="Montserrat"/>
            </a:endParaRPr>
          </a:p>
        </p:txBody>
      </p:sp>
      <p:sp>
        <p:nvSpPr>
          <p:cNvPr id="392" name="Google Shape;392;p35"/>
          <p:cNvSpPr txBox="1"/>
          <p:nvPr/>
        </p:nvSpPr>
        <p:spPr>
          <a:xfrm>
            <a:off x="543075" y="3990525"/>
            <a:ext cx="360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highlight>
                  <a:srgbClr val="FF9900"/>
                </a:highlight>
              </a:rPr>
              <a:t>por desarrollar, necesitamos mas información</a:t>
            </a:r>
            <a:endParaRPr>
              <a:highlight>
                <a:srgbClr val="FF99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6"/>
          <p:cNvPicPr preferRelativeResize="0"/>
          <p:nvPr/>
        </p:nvPicPr>
        <p:blipFill>
          <a:blip r:embed="rId3">
            <a:alphaModFix/>
          </a:blip>
          <a:stretch>
            <a:fillRect/>
          </a:stretch>
        </p:blipFill>
        <p:spPr>
          <a:xfrm>
            <a:off x="0" y="-164025"/>
            <a:ext cx="9144001" cy="5307532"/>
          </a:xfrm>
          <a:prstGeom prst="rect">
            <a:avLst/>
          </a:prstGeom>
          <a:noFill/>
          <a:ln>
            <a:noFill/>
          </a:ln>
        </p:spPr>
      </p:pic>
      <p:pic>
        <p:nvPicPr>
          <p:cNvPr id="398" name="Google Shape;398;p36"/>
          <p:cNvPicPr preferRelativeResize="0"/>
          <p:nvPr/>
        </p:nvPicPr>
        <p:blipFill>
          <a:blip r:embed="rId4">
            <a:alphaModFix/>
          </a:blip>
          <a:stretch>
            <a:fillRect/>
          </a:stretch>
        </p:blipFill>
        <p:spPr>
          <a:xfrm>
            <a:off x="2418400" y="467400"/>
            <a:ext cx="4208601" cy="4208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1" name="Google Shape;71;p15"/>
          <p:cNvSpPr/>
          <p:nvPr/>
        </p:nvSpPr>
        <p:spPr>
          <a:xfrm flipH="1" rot="5400000">
            <a:off x="4345925" y="425100"/>
            <a:ext cx="4812300" cy="4293300"/>
          </a:xfrm>
          <a:prstGeom prst="round2SameRect">
            <a:avLst>
              <a:gd fmla="val 4072"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p15"/>
          <p:cNvSpPr txBox="1"/>
          <p:nvPr/>
        </p:nvSpPr>
        <p:spPr>
          <a:xfrm>
            <a:off x="4946975" y="1398813"/>
            <a:ext cx="3610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000">
                <a:latin typeface="Montserrat"/>
                <a:ea typeface="Montserrat"/>
                <a:cs typeface="Montserrat"/>
                <a:sym typeface="Montserrat"/>
              </a:rPr>
              <a:t>Tratamientos </a:t>
            </a:r>
            <a:r>
              <a:rPr lang="es-419" sz="2000">
                <a:latin typeface="Montserrat"/>
                <a:ea typeface="Montserrat"/>
                <a:cs typeface="Montserrat"/>
                <a:sym typeface="Montserrat"/>
              </a:rPr>
              <a:t>proactivos, predictivos y preventivos.</a:t>
            </a:r>
            <a:endParaRPr sz="2200">
              <a:latin typeface="Montserrat"/>
              <a:ea typeface="Montserrat"/>
              <a:cs typeface="Montserrat"/>
              <a:sym typeface="Montserrat"/>
            </a:endParaRPr>
          </a:p>
        </p:txBody>
      </p:sp>
      <p:sp>
        <p:nvSpPr>
          <p:cNvPr id="73" name="Google Shape;73;p15"/>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dk1"/>
                </a:solidFill>
                <a:latin typeface="Montserrat"/>
                <a:ea typeface="Montserrat"/>
                <a:cs typeface="Montserrat"/>
                <a:sym typeface="Montserrat"/>
              </a:rPr>
              <a:t>MEDICINA, INTELIGENCIA ARTIFICIAL Y ROBÓTICA</a:t>
            </a:r>
            <a:endParaRPr b="1" sz="600">
              <a:solidFill>
                <a:schemeClr val="dk1"/>
              </a:solidFill>
              <a:latin typeface="Montserrat"/>
              <a:ea typeface="Montserrat"/>
              <a:cs typeface="Montserrat"/>
              <a:sym typeface="Montserrat"/>
            </a:endParaRPr>
          </a:p>
        </p:txBody>
      </p:sp>
      <p:sp>
        <p:nvSpPr>
          <p:cNvPr id="74" name="Google Shape;74;p15"/>
          <p:cNvSpPr txBox="1"/>
          <p:nvPr/>
        </p:nvSpPr>
        <p:spPr>
          <a:xfrm>
            <a:off x="5107475" y="2488363"/>
            <a:ext cx="32892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419" sz="900">
                <a:latin typeface="Montserrat"/>
                <a:ea typeface="Montserrat"/>
                <a:cs typeface="Montserrat"/>
                <a:sym typeface="Montserrat"/>
              </a:rPr>
              <a:t>Seamos parte de una</a:t>
            </a:r>
            <a:r>
              <a:rPr lang="es-419" sz="900">
                <a:latin typeface="Montserrat"/>
                <a:ea typeface="Montserrat"/>
                <a:cs typeface="Montserrat"/>
                <a:sym typeface="Montserrat"/>
              </a:rPr>
              <a:t> nueva fase emocionante de la medicina que tiene el potencial de </a:t>
            </a:r>
            <a:r>
              <a:rPr b="1" lang="es-419" sz="900">
                <a:latin typeface="Montserrat"/>
                <a:ea typeface="Montserrat"/>
                <a:cs typeface="Montserrat"/>
                <a:sym typeface="Montserrat"/>
              </a:rPr>
              <a:t>transformar radicalmente la forma en que cuidamos y nos relacionamos con la salud.</a:t>
            </a:r>
            <a:endParaRPr b="1" sz="1100">
              <a:latin typeface="Montserrat"/>
              <a:ea typeface="Montserrat"/>
              <a:cs typeface="Montserrat"/>
              <a:sym typeface="Montserrat"/>
            </a:endParaRPr>
          </a:p>
        </p:txBody>
      </p:sp>
      <p:pic>
        <p:nvPicPr>
          <p:cNvPr id="75" name="Google Shape;75;p15"/>
          <p:cNvPicPr preferRelativeResize="0"/>
          <p:nvPr/>
        </p:nvPicPr>
        <p:blipFill rotWithShape="1">
          <a:blip r:embed="rId4">
            <a:alphaModFix/>
          </a:blip>
          <a:srcRect b="25460" l="22220" r="22530" t="25772"/>
          <a:stretch/>
        </p:blipFill>
        <p:spPr>
          <a:xfrm>
            <a:off x="4774563" y="303725"/>
            <a:ext cx="265300" cy="234175"/>
          </a:xfrm>
          <a:prstGeom prst="rect">
            <a:avLst/>
          </a:prstGeom>
          <a:noFill/>
          <a:ln>
            <a:noFill/>
          </a:ln>
        </p:spPr>
      </p:pic>
      <p:cxnSp>
        <p:nvCxnSpPr>
          <p:cNvPr id="76" name="Google Shape;76;p15"/>
          <p:cNvCxnSpPr/>
          <p:nvPr/>
        </p:nvCxnSpPr>
        <p:spPr>
          <a:xfrm>
            <a:off x="4605425" y="640125"/>
            <a:ext cx="4300200" cy="0"/>
          </a:xfrm>
          <a:prstGeom prst="straightConnector1">
            <a:avLst/>
          </a:prstGeom>
          <a:noFill/>
          <a:ln cap="flat" cmpd="sng" w="9525">
            <a:solidFill>
              <a:schemeClr val="dk1"/>
            </a:solidFill>
            <a:prstDash val="solid"/>
            <a:round/>
            <a:headEnd len="med" w="med" type="none"/>
            <a:tailEnd len="med" w="med" type="none"/>
          </a:ln>
        </p:spPr>
      </p:cxnSp>
      <p:sp>
        <p:nvSpPr>
          <p:cNvPr id="77" name="Google Shape;77;p15"/>
          <p:cNvSpPr txBox="1"/>
          <p:nvPr/>
        </p:nvSpPr>
        <p:spPr>
          <a:xfrm>
            <a:off x="5139575" y="3375388"/>
            <a:ext cx="322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1200">
                <a:latin typeface="Montserrat"/>
                <a:ea typeface="Montserrat"/>
                <a:cs typeface="Montserrat"/>
                <a:sym typeface="Montserrat"/>
              </a:rPr>
              <a:t>SÉ  PARTE  DE  </a:t>
            </a:r>
            <a:r>
              <a:rPr b="1" lang="es-419" sz="1200">
                <a:latin typeface="Montserrat"/>
                <a:ea typeface="Montserrat"/>
                <a:cs typeface="Montserrat"/>
                <a:sym typeface="Montserrat"/>
              </a:rPr>
              <a:t>LA MEDICINA </a:t>
            </a:r>
            <a:r>
              <a:rPr b="1" lang="es-419" sz="1200">
                <a:latin typeface="Montserrat"/>
                <a:ea typeface="Montserrat"/>
                <a:cs typeface="Montserrat"/>
                <a:sym typeface="Montserrat"/>
              </a:rPr>
              <a:t> 4.0</a:t>
            </a:r>
            <a:endParaRPr b="1" sz="1200">
              <a:latin typeface="Montserrat"/>
              <a:ea typeface="Montserrat"/>
              <a:cs typeface="Montserrat"/>
              <a:sym typeface="Montserrat"/>
            </a:endParaRPr>
          </a:p>
        </p:txBody>
      </p:sp>
      <p:cxnSp>
        <p:nvCxnSpPr>
          <p:cNvPr id="78" name="Google Shape;78;p15"/>
          <p:cNvCxnSpPr/>
          <p:nvPr/>
        </p:nvCxnSpPr>
        <p:spPr>
          <a:xfrm>
            <a:off x="5799725" y="2340238"/>
            <a:ext cx="19047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p:nvPr/>
        </p:nvSpPr>
        <p:spPr>
          <a:xfrm>
            <a:off x="273450" y="165600"/>
            <a:ext cx="8597100" cy="4812300"/>
          </a:xfrm>
          <a:prstGeom prst="roundRect">
            <a:avLst>
              <a:gd fmla="val 5020"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4" name="Google Shape;84;p16"/>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pic>
        <p:nvPicPr>
          <p:cNvPr id="85" name="Google Shape;85;p16"/>
          <p:cNvPicPr preferRelativeResize="0"/>
          <p:nvPr/>
        </p:nvPicPr>
        <p:blipFill rotWithShape="1">
          <a:blip r:embed="rId3">
            <a:alphaModFix/>
          </a:blip>
          <a:srcRect b="25460" l="22220" r="22530" t="25772"/>
          <a:stretch/>
        </p:blipFill>
        <p:spPr>
          <a:xfrm>
            <a:off x="447788" y="303725"/>
            <a:ext cx="265300" cy="234175"/>
          </a:xfrm>
          <a:prstGeom prst="rect">
            <a:avLst/>
          </a:prstGeom>
          <a:noFill/>
          <a:ln>
            <a:noFill/>
          </a:ln>
        </p:spPr>
      </p:pic>
      <p:sp>
        <p:nvSpPr>
          <p:cNvPr id="86" name="Google Shape;86;p16"/>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sp>
        <p:nvSpPr>
          <p:cNvPr id="87" name="Google Shape;87;p16"/>
          <p:cNvSpPr txBox="1"/>
          <p:nvPr/>
        </p:nvSpPr>
        <p:spPr>
          <a:xfrm>
            <a:off x="5733300" y="1817475"/>
            <a:ext cx="2753100" cy="2115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900">
                <a:solidFill>
                  <a:srgbClr val="374151"/>
                </a:solidFill>
                <a:latin typeface="Montserrat"/>
                <a:ea typeface="Montserrat"/>
                <a:cs typeface="Montserrat"/>
                <a:sym typeface="Montserrat"/>
              </a:rPr>
              <a:t>la medicina 1.0, al comienzo, </a:t>
            </a:r>
            <a:r>
              <a:rPr b="1" lang="es-419" sz="900">
                <a:solidFill>
                  <a:srgbClr val="374151"/>
                </a:solidFill>
                <a:latin typeface="Montserrat"/>
                <a:ea typeface="Montserrat"/>
                <a:cs typeface="Montserrat"/>
                <a:sym typeface="Montserrat"/>
              </a:rPr>
              <a:t>era reactiva</a:t>
            </a:r>
            <a:r>
              <a:rPr lang="es-419" sz="900">
                <a:solidFill>
                  <a:srgbClr val="374151"/>
                </a:solidFill>
                <a:latin typeface="Montserrat"/>
                <a:ea typeface="Montserrat"/>
                <a:cs typeface="Montserrat"/>
                <a:sym typeface="Montserrat"/>
              </a:rPr>
              <a:t> y carecía de medidas de salud pública. Sin embargo, gracias a la medicina 2.0 (equipos médicos y avances científicos) y 3.0 (computadoras y tecnología digital) la atención médica ha logrado estandarizar, digitalizar y mejorar la conectividad y accesos para entregar a una mayor cantidad de población una mejor atención médica. Sin embargo, </a:t>
            </a:r>
            <a:r>
              <a:rPr b="1" lang="es-419" sz="900">
                <a:solidFill>
                  <a:srgbClr val="374151"/>
                </a:solidFill>
                <a:latin typeface="Montserrat"/>
                <a:ea typeface="Montserrat"/>
                <a:cs typeface="Montserrat"/>
                <a:sym typeface="Montserrat"/>
              </a:rPr>
              <a:t>con la medicina 4.0</a:t>
            </a:r>
            <a:r>
              <a:rPr lang="es-419" sz="900">
                <a:solidFill>
                  <a:srgbClr val="374151"/>
                </a:solidFill>
                <a:latin typeface="Montserrat"/>
                <a:ea typeface="Montserrat"/>
                <a:cs typeface="Montserrat"/>
                <a:sym typeface="Montserrat"/>
              </a:rPr>
              <a:t> se espera lograr la deseada atención médica </a:t>
            </a:r>
            <a:r>
              <a:rPr b="1" lang="es-419" sz="900">
                <a:solidFill>
                  <a:srgbClr val="374151"/>
                </a:solidFill>
                <a:latin typeface="Montserrat"/>
                <a:ea typeface="Montserrat"/>
                <a:cs typeface="Montserrat"/>
                <a:sym typeface="Montserrat"/>
              </a:rPr>
              <a:t>omnipresente, inteligente e interconectada. Un ecosistema digital de salud. </a:t>
            </a:r>
            <a:endParaRPr b="1" sz="700">
              <a:latin typeface="Montserrat"/>
              <a:ea typeface="Montserrat"/>
              <a:cs typeface="Montserrat"/>
              <a:sym typeface="Montserrat"/>
            </a:endParaRPr>
          </a:p>
        </p:txBody>
      </p:sp>
      <p:sp>
        <p:nvSpPr>
          <p:cNvPr id="88" name="Google Shape;88;p16"/>
          <p:cNvSpPr txBox="1"/>
          <p:nvPr/>
        </p:nvSpPr>
        <p:spPr>
          <a:xfrm>
            <a:off x="753196" y="1017075"/>
            <a:ext cx="2795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000">
                <a:solidFill>
                  <a:schemeClr val="dk1"/>
                </a:solidFill>
                <a:latin typeface="Montserrat"/>
                <a:ea typeface="Montserrat"/>
                <a:cs typeface="Montserrat"/>
                <a:sym typeface="Montserrat"/>
              </a:rPr>
              <a:t>La Evolución </a:t>
            </a:r>
            <a:r>
              <a:rPr lang="es-419" sz="2000">
                <a:solidFill>
                  <a:schemeClr val="dk1"/>
                </a:solidFill>
                <a:latin typeface="Montserrat"/>
                <a:ea typeface="Montserrat"/>
                <a:cs typeface="Montserrat"/>
                <a:sym typeface="Montserrat"/>
              </a:rPr>
              <a:t>de la Atención Médica</a:t>
            </a:r>
            <a:endParaRPr i="1" sz="2200">
              <a:latin typeface="Montserrat"/>
              <a:ea typeface="Montserrat"/>
              <a:cs typeface="Montserrat"/>
              <a:sym typeface="Montserrat"/>
            </a:endParaRPr>
          </a:p>
        </p:txBody>
      </p:sp>
      <p:pic>
        <p:nvPicPr>
          <p:cNvPr id="89" name="Google Shape;89;p16"/>
          <p:cNvPicPr preferRelativeResize="0"/>
          <p:nvPr/>
        </p:nvPicPr>
        <p:blipFill rotWithShape="1">
          <a:blip r:embed="rId4">
            <a:alphaModFix/>
          </a:blip>
          <a:srcRect b="23993" l="10266" r="26473" t="13767"/>
          <a:stretch/>
        </p:blipFill>
        <p:spPr>
          <a:xfrm>
            <a:off x="768400" y="2005213"/>
            <a:ext cx="3889075" cy="2152400"/>
          </a:xfrm>
          <a:prstGeom prst="rect">
            <a:avLst/>
          </a:prstGeom>
          <a:noFill/>
          <a:ln>
            <a:noFill/>
          </a:ln>
        </p:spPr>
      </p:pic>
      <p:sp>
        <p:nvSpPr>
          <p:cNvPr id="90" name="Google Shape;90;p16"/>
          <p:cNvSpPr txBox="1"/>
          <p:nvPr/>
        </p:nvSpPr>
        <p:spPr>
          <a:xfrm>
            <a:off x="5733300" y="1122150"/>
            <a:ext cx="1718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419" sz="2000">
                <a:solidFill>
                  <a:schemeClr val="dk1"/>
                </a:solidFill>
                <a:latin typeface="Montserrat"/>
                <a:ea typeface="Montserrat"/>
                <a:cs typeface="Montserrat"/>
                <a:sym typeface="Montserrat"/>
              </a:rPr>
              <a:t>De 1.0 a 4.0</a:t>
            </a:r>
            <a:endParaRPr i="1" sz="2200">
              <a:solidFill>
                <a:schemeClr val="dk1"/>
              </a:solidFill>
              <a:latin typeface="Montserrat"/>
              <a:ea typeface="Montserrat"/>
              <a:cs typeface="Montserrat"/>
              <a:sym typeface="Montserrat"/>
            </a:endParaRPr>
          </a:p>
        </p:txBody>
      </p:sp>
      <p:sp>
        <p:nvSpPr>
          <p:cNvPr id="91" name="Google Shape;91;p16"/>
          <p:cNvSpPr txBox="1"/>
          <p:nvPr/>
        </p:nvSpPr>
        <p:spPr>
          <a:xfrm>
            <a:off x="587375" y="4238175"/>
            <a:ext cx="360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a:highlight>
                  <a:srgbClr val="FF9900"/>
                </a:highlight>
              </a:rPr>
              <a:t>**mejoramos este gráfico o lo cambiamos por una imagen?</a:t>
            </a:r>
            <a:endParaRPr>
              <a:highlight>
                <a:srgbClr val="FF99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grpSp>
        <p:nvGrpSpPr>
          <p:cNvPr id="96" name="Google Shape;96;p17"/>
          <p:cNvGrpSpPr/>
          <p:nvPr/>
        </p:nvGrpSpPr>
        <p:grpSpPr>
          <a:xfrm>
            <a:off x="273450" y="165600"/>
            <a:ext cx="8605300" cy="4812300"/>
            <a:chOff x="273450" y="165600"/>
            <a:chExt cx="8605300" cy="4812300"/>
          </a:xfrm>
        </p:grpSpPr>
        <p:sp>
          <p:nvSpPr>
            <p:cNvPr id="97" name="Google Shape;97;p17"/>
            <p:cNvSpPr/>
            <p:nvPr/>
          </p:nvSpPr>
          <p:spPr>
            <a:xfrm>
              <a:off x="273450" y="165600"/>
              <a:ext cx="8597100" cy="4812300"/>
            </a:xfrm>
            <a:prstGeom prst="roundRect">
              <a:avLst>
                <a:gd fmla="val 5020"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8" name="Google Shape;98;p17"/>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pic>
          <p:nvPicPr>
            <p:cNvPr id="99" name="Google Shape;99;p17"/>
            <p:cNvPicPr preferRelativeResize="0"/>
            <p:nvPr/>
          </p:nvPicPr>
          <p:blipFill rotWithShape="1">
            <a:blip r:embed="rId3">
              <a:alphaModFix/>
            </a:blip>
            <a:srcRect b="25460" l="22220" r="22530" t="25772"/>
            <a:stretch/>
          </p:blipFill>
          <p:spPr>
            <a:xfrm>
              <a:off x="447788" y="303725"/>
              <a:ext cx="265300" cy="234175"/>
            </a:xfrm>
            <a:prstGeom prst="rect">
              <a:avLst/>
            </a:prstGeom>
            <a:noFill/>
            <a:ln>
              <a:noFill/>
            </a:ln>
          </p:spPr>
        </p:pic>
        <p:sp>
          <p:nvSpPr>
            <p:cNvPr id="100" name="Google Shape;100;p17"/>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grpSp>
      <p:sp>
        <p:nvSpPr>
          <p:cNvPr id="101" name="Google Shape;101;p17"/>
          <p:cNvSpPr txBox="1"/>
          <p:nvPr/>
        </p:nvSpPr>
        <p:spPr>
          <a:xfrm>
            <a:off x="502475" y="4601025"/>
            <a:ext cx="37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800">
                <a:latin typeface="Montserrat"/>
                <a:ea typeface="Montserrat"/>
                <a:cs typeface="Montserrat"/>
                <a:sym typeface="Montserrat"/>
              </a:rPr>
              <a:t>conectando la ética con la salud del futuro</a:t>
            </a:r>
            <a:endParaRPr sz="800">
              <a:latin typeface="Montserrat"/>
              <a:ea typeface="Montserrat"/>
              <a:cs typeface="Montserrat"/>
              <a:sym typeface="Montserrat"/>
            </a:endParaRPr>
          </a:p>
        </p:txBody>
      </p:sp>
      <p:sp>
        <p:nvSpPr>
          <p:cNvPr id="102" name="Google Shape;102;p17"/>
          <p:cNvSpPr txBox="1"/>
          <p:nvPr/>
        </p:nvSpPr>
        <p:spPr>
          <a:xfrm>
            <a:off x="900100" y="2316000"/>
            <a:ext cx="3264000" cy="1377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900">
                <a:latin typeface="Montserrat"/>
                <a:ea typeface="Montserrat"/>
                <a:cs typeface="Montserrat"/>
                <a:sym typeface="Montserrat"/>
              </a:rPr>
              <a:t>Latinoamérica tiene una </a:t>
            </a:r>
            <a:r>
              <a:rPr b="1" lang="es-419" sz="900">
                <a:latin typeface="Montserrat"/>
                <a:ea typeface="Montserrat"/>
                <a:cs typeface="Montserrat"/>
                <a:sym typeface="Montserrat"/>
              </a:rPr>
              <a:t>creciente crisis médica que ha sido exacerbada por la pandemia.</a:t>
            </a:r>
            <a:r>
              <a:rPr lang="es-419" sz="900">
                <a:latin typeface="Montserrat"/>
                <a:ea typeface="Montserrat"/>
                <a:cs typeface="Montserrat"/>
                <a:sym typeface="Montserrat"/>
              </a:rPr>
              <a:t> Y aunque la tecnología va evolucionando, la realidad es que gran parte de la población mundial está lejos de ver estos beneficios. Existe un gran nivel de analfabetismo digital en la región iberoamericana.</a:t>
            </a:r>
            <a:endParaRPr sz="900">
              <a:latin typeface="Montserrat"/>
              <a:ea typeface="Montserrat"/>
              <a:cs typeface="Montserrat"/>
              <a:sym typeface="Montserrat"/>
            </a:endParaRPr>
          </a:p>
          <a:p>
            <a:pPr indent="0" lvl="0" marL="0" rtl="0" algn="just">
              <a:spcBef>
                <a:spcPts val="0"/>
              </a:spcBef>
              <a:spcAft>
                <a:spcPts val="0"/>
              </a:spcAft>
              <a:buNone/>
            </a:pPr>
            <a:r>
              <a:t/>
            </a:r>
            <a:endParaRPr b="1" sz="900">
              <a:latin typeface="Montserrat"/>
              <a:ea typeface="Montserrat"/>
              <a:cs typeface="Montserrat"/>
              <a:sym typeface="Montserrat"/>
            </a:endParaRPr>
          </a:p>
          <a:p>
            <a:pPr indent="0" lvl="0" marL="0" rtl="0" algn="l">
              <a:spcBef>
                <a:spcPts val="0"/>
              </a:spcBef>
              <a:spcAft>
                <a:spcPts val="0"/>
              </a:spcAft>
              <a:buNone/>
            </a:pPr>
            <a:r>
              <a:rPr b="1" lang="es-419" sz="900">
                <a:latin typeface="Montserrat"/>
                <a:ea typeface="Montserrat"/>
                <a:cs typeface="Montserrat"/>
                <a:sym typeface="Montserrat"/>
              </a:rPr>
              <a:t>Es tiempo de conectar, impulsar y potenciar el cambio. </a:t>
            </a:r>
            <a:endParaRPr b="1" sz="900">
              <a:latin typeface="Montserrat"/>
              <a:ea typeface="Montserrat"/>
              <a:cs typeface="Montserrat"/>
              <a:sym typeface="Montserrat"/>
            </a:endParaRPr>
          </a:p>
        </p:txBody>
      </p:sp>
      <p:sp>
        <p:nvSpPr>
          <p:cNvPr id="103" name="Google Shape;103;p17"/>
          <p:cNvSpPr txBox="1"/>
          <p:nvPr/>
        </p:nvSpPr>
        <p:spPr>
          <a:xfrm>
            <a:off x="900100" y="1449888"/>
            <a:ext cx="3264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1600">
                <a:latin typeface="Manrope"/>
                <a:ea typeface="Manrope"/>
                <a:cs typeface="Manrope"/>
                <a:sym typeface="Manrope"/>
              </a:rPr>
              <a:t>disminuir </a:t>
            </a:r>
            <a:r>
              <a:rPr b="1" i="1" lang="es-419" sz="1600">
                <a:latin typeface="Manrope"/>
                <a:ea typeface="Manrope"/>
                <a:cs typeface="Manrope"/>
                <a:sym typeface="Manrope"/>
              </a:rPr>
              <a:t>la brecha digital</a:t>
            </a:r>
            <a:r>
              <a:rPr lang="es-419" sz="1600">
                <a:latin typeface="Manrope"/>
                <a:ea typeface="Manrope"/>
                <a:cs typeface="Manrope"/>
                <a:sym typeface="Manrope"/>
              </a:rPr>
              <a:t> </a:t>
            </a:r>
            <a:endParaRPr sz="1600">
              <a:latin typeface="Manrope"/>
              <a:ea typeface="Manrope"/>
              <a:cs typeface="Manrope"/>
              <a:sym typeface="Manrope"/>
            </a:endParaRPr>
          </a:p>
          <a:p>
            <a:pPr indent="0" lvl="0" marL="0" rtl="0" algn="l">
              <a:spcBef>
                <a:spcPts val="0"/>
              </a:spcBef>
              <a:spcAft>
                <a:spcPts val="0"/>
              </a:spcAft>
              <a:buNone/>
            </a:pPr>
            <a:r>
              <a:rPr lang="es-419" sz="1600">
                <a:latin typeface="Manrope"/>
                <a:ea typeface="Manrope"/>
                <a:cs typeface="Manrope"/>
                <a:sym typeface="Manrope"/>
              </a:rPr>
              <a:t>en la educación y la salud</a:t>
            </a:r>
            <a:endParaRPr sz="1600">
              <a:latin typeface="Manrope"/>
              <a:ea typeface="Manrope"/>
              <a:cs typeface="Manrope"/>
              <a:sym typeface="Manrope"/>
            </a:endParaRPr>
          </a:p>
        </p:txBody>
      </p:sp>
      <p:sp>
        <p:nvSpPr>
          <p:cNvPr id="104" name="Google Shape;104;p17"/>
          <p:cNvSpPr txBox="1"/>
          <p:nvPr/>
        </p:nvSpPr>
        <p:spPr>
          <a:xfrm>
            <a:off x="6523798" y="3121486"/>
            <a:ext cx="147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1700">
                <a:solidFill>
                  <a:schemeClr val="lt1"/>
                </a:solidFill>
                <a:latin typeface="Montserrat"/>
                <a:ea typeface="Montserrat"/>
                <a:cs typeface="Montserrat"/>
                <a:sym typeface="Montserrat"/>
              </a:rPr>
              <a:t>PODEMOS</a:t>
            </a:r>
            <a:endParaRPr sz="1700">
              <a:solidFill>
                <a:schemeClr val="lt1"/>
              </a:solidFill>
            </a:endParaRPr>
          </a:p>
        </p:txBody>
      </p:sp>
      <p:sp>
        <p:nvSpPr>
          <p:cNvPr id="105" name="Google Shape;105;p17"/>
          <p:cNvSpPr txBox="1"/>
          <p:nvPr/>
        </p:nvSpPr>
        <p:spPr>
          <a:xfrm>
            <a:off x="6677674" y="3738679"/>
            <a:ext cx="116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419" sz="2000">
                <a:solidFill>
                  <a:schemeClr val="lt1"/>
                </a:solidFill>
                <a:latin typeface="Montserrat"/>
                <a:ea typeface="Montserrat"/>
                <a:cs typeface="Montserrat"/>
                <a:sym typeface="Montserrat"/>
              </a:rPr>
              <a:t>el salto</a:t>
            </a:r>
            <a:endParaRPr i="1" sz="2000">
              <a:solidFill>
                <a:schemeClr val="lt1"/>
              </a:solidFill>
            </a:endParaRPr>
          </a:p>
        </p:txBody>
      </p:sp>
      <p:cxnSp>
        <p:nvCxnSpPr>
          <p:cNvPr id="106" name="Google Shape;106;p17"/>
          <p:cNvCxnSpPr/>
          <p:nvPr/>
        </p:nvCxnSpPr>
        <p:spPr>
          <a:xfrm>
            <a:off x="900100" y="2182475"/>
            <a:ext cx="3043800" cy="0"/>
          </a:xfrm>
          <a:prstGeom prst="straightConnector1">
            <a:avLst/>
          </a:prstGeom>
          <a:noFill/>
          <a:ln cap="flat" cmpd="sng" w="9525">
            <a:solidFill>
              <a:schemeClr val="dk1"/>
            </a:solidFill>
            <a:prstDash val="solid"/>
            <a:round/>
            <a:headEnd len="med" w="med" type="none"/>
            <a:tailEnd len="med" w="med" type="none"/>
          </a:ln>
        </p:spPr>
      </p:cxnSp>
      <p:pic>
        <p:nvPicPr>
          <p:cNvPr id="107" name="Google Shape;107;p17"/>
          <p:cNvPicPr preferRelativeResize="0"/>
          <p:nvPr/>
        </p:nvPicPr>
        <p:blipFill rotWithShape="1">
          <a:blip r:embed="rId4">
            <a:alphaModFix/>
          </a:blip>
          <a:srcRect b="0" l="0" r="0" t="10857"/>
          <a:stretch/>
        </p:blipFill>
        <p:spPr>
          <a:xfrm>
            <a:off x="4777200" y="687425"/>
            <a:ext cx="3815900" cy="4585199"/>
          </a:xfrm>
          <a:prstGeom prst="rect">
            <a:avLst/>
          </a:prstGeom>
          <a:noFill/>
          <a:ln>
            <a:noFill/>
          </a:ln>
        </p:spPr>
      </p:pic>
      <p:sp>
        <p:nvSpPr>
          <p:cNvPr id="108" name="Google Shape;108;p17"/>
          <p:cNvSpPr txBox="1"/>
          <p:nvPr/>
        </p:nvSpPr>
        <p:spPr>
          <a:xfrm>
            <a:off x="5855375" y="1532550"/>
            <a:ext cx="1519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419" sz="1800">
                <a:solidFill>
                  <a:schemeClr val="lt1"/>
                </a:solidFill>
                <a:latin typeface="Manrope"/>
                <a:ea typeface="Manrope"/>
                <a:cs typeface="Manrope"/>
                <a:sym typeface="Manrope"/>
              </a:rPr>
              <a:t>PODEMOS</a:t>
            </a:r>
            <a:endParaRPr i="1" sz="1800">
              <a:solidFill>
                <a:schemeClr val="lt1"/>
              </a:solidFill>
              <a:latin typeface="Manrope"/>
              <a:ea typeface="Manrope"/>
              <a:cs typeface="Manrope"/>
              <a:sym typeface="Manrope"/>
            </a:endParaRPr>
          </a:p>
        </p:txBody>
      </p:sp>
      <p:sp>
        <p:nvSpPr>
          <p:cNvPr id="109" name="Google Shape;109;p17"/>
          <p:cNvSpPr txBox="1"/>
          <p:nvPr/>
        </p:nvSpPr>
        <p:spPr>
          <a:xfrm>
            <a:off x="5025425" y="2154725"/>
            <a:ext cx="957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419" sz="1800">
                <a:solidFill>
                  <a:schemeClr val="lt1"/>
                </a:solidFill>
                <a:latin typeface="Manrope"/>
                <a:ea typeface="Manrope"/>
                <a:cs typeface="Manrope"/>
                <a:sym typeface="Manrope"/>
              </a:rPr>
              <a:t>DAR</a:t>
            </a:r>
            <a:endParaRPr b="1" i="1" sz="1800">
              <a:solidFill>
                <a:schemeClr val="lt1"/>
              </a:solidFill>
              <a:latin typeface="Manrope"/>
              <a:ea typeface="Manrope"/>
              <a:cs typeface="Manrope"/>
              <a:sym typeface="Manrope"/>
            </a:endParaRPr>
          </a:p>
        </p:txBody>
      </p:sp>
      <p:sp>
        <p:nvSpPr>
          <p:cNvPr id="110" name="Google Shape;110;p17"/>
          <p:cNvSpPr txBox="1"/>
          <p:nvPr/>
        </p:nvSpPr>
        <p:spPr>
          <a:xfrm>
            <a:off x="6044500" y="2154725"/>
            <a:ext cx="128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800">
                <a:solidFill>
                  <a:schemeClr val="lt1"/>
                </a:solidFill>
                <a:latin typeface="Manrope"/>
                <a:ea typeface="Manrope"/>
                <a:cs typeface="Manrope"/>
                <a:sym typeface="Manrope"/>
              </a:rPr>
              <a:t>EL SALTO</a:t>
            </a:r>
            <a:endParaRPr b="1" i="1" sz="1800">
              <a:solidFill>
                <a:schemeClr val="lt1"/>
              </a:solidFill>
              <a:latin typeface="Manrope"/>
              <a:ea typeface="Manrope"/>
              <a:cs typeface="Manrope"/>
              <a:sym typeface="Manrop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flipH="1">
            <a:off x="-1" y="0"/>
            <a:ext cx="9144000" cy="5143508"/>
          </a:xfrm>
          <a:prstGeom prst="rect">
            <a:avLst/>
          </a:prstGeom>
          <a:noFill/>
          <a:ln>
            <a:noFill/>
          </a:ln>
        </p:spPr>
      </p:pic>
      <p:pic>
        <p:nvPicPr>
          <p:cNvPr id="116" name="Google Shape;116;p18"/>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117" name="Google Shape;117;p18"/>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118" name="Google Shape;118;p18"/>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8"/>
          <p:cNvSpPr txBox="1"/>
          <p:nvPr/>
        </p:nvSpPr>
        <p:spPr>
          <a:xfrm>
            <a:off x="5086875" y="1827350"/>
            <a:ext cx="3081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3000">
                <a:solidFill>
                  <a:schemeClr val="lt1"/>
                </a:solidFill>
                <a:latin typeface="Montserrat"/>
                <a:ea typeface="Montserrat"/>
                <a:cs typeface="Montserrat"/>
                <a:sym typeface="Montserrat"/>
              </a:rPr>
              <a:t>ACELEREMOS</a:t>
            </a:r>
            <a:endParaRPr b="1" sz="3000">
              <a:solidFill>
                <a:schemeClr val="lt1"/>
              </a:solidFill>
              <a:latin typeface="Montserrat"/>
              <a:ea typeface="Montserrat"/>
              <a:cs typeface="Montserrat"/>
              <a:sym typeface="Montserrat"/>
            </a:endParaRPr>
          </a:p>
          <a:p>
            <a:pPr indent="0" lvl="0" marL="0" rtl="0" algn="l">
              <a:spcBef>
                <a:spcPts val="0"/>
              </a:spcBef>
              <a:spcAft>
                <a:spcPts val="0"/>
              </a:spcAft>
              <a:buNone/>
            </a:pPr>
            <a:r>
              <a:rPr lang="es-419" sz="2000">
                <a:solidFill>
                  <a:schemeClr val="lt1"/>
                </a:solidFill>
                <a:latin typeface="Montserrat"/>
                <a:ea typeface="Montserrat"/>
                <a:cs typeface="Montserrat"/>
                <a:sym typeface="Montserrat"/>
              </a:rPr>
              <a:t>LA TRANSICIÓN</a:t>
            </a:r>
            <a:endParaRPr sz="2000">
              <a:solidFill>
                <a:schemeClr val="lt1"/>
              </a:solidFill>
              <a:latin typeface="Montserrat"/>
              <a:ea typeface="Montserrat"/>
              <a:cs typeface="Montserrat"/>
              <a:sym typeface="Montserrat"/>
            </a:endParaRPr>
          </a:p>
        </p:txBody>
      </p:sp>
      <p:sp>
        <p:nvSpPr>
          <p:cNvPr id="120" name="Google Shape;120;p18"/>
          <p:cNvSpPr txBox="1"/>
          <p:nvPr/>
        </p:nvSpPr>
        <p:spPr>
          <a:xfrm>
            <a:off x="5086875" y="2874500"/>
            <a:ext cx="29130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419" sz="900">
                <a:solidFill>
                  <a:schemeClr val="lt1"/>
                </a:solidFill>
                <a:latin typeface="Montserrat"/>
                <a:ea typeface="Montserrat"/>
                <a:cs typeface="Montserrat"/>
                <a:sym typeface="Montserrat"/>
              </a:rPr>
              <a:t>llevaremos la medicina 4.0 a cada rincón de iberoamérica, </a:t>
            </a:r>
            <a:r>
              <a:rPr b="1" lang="es-419" sz="900">
                <a:solidFill>
                  <a:schemeClr val="lt1"/>
                </a:solidFill>
                <a:latin typeface="Montserrat"/>
                <a:ea typeface="Montserrat"/>
                <a:cs typeface="Montserrat"/>
                <a:sym typeface="Montserrat"/>
              </a:rPr>
              <a:t>enfocándonos en las áreas de mayor necesidad. </a:t>
            </a:r>
            <a:endParaRPr sz="900">
              <a:solidFill>
                <a:schemeClr val="lt1"/>
              </a:solidFill>
              <a:latin typeface="Montserrat"/>
              <a:ea typeface="Montserrat"/>
              <a:cs typeface="Montserrat"/>
              <a:sym typeface="Montserrat"/>
            </a:endParaRPr>
          </a:p>
        </p:txBody>
      </p:sp>
      <p:pic>
        <p:nvPicPr>
          <p:cNvPr id="121" name="Google Shape;121;p18"/>
          <p:cNvPicPr preferRelativeResize="0"/>
          <p:nvPr/>
        </p:nvPicPr>
        <p:blipFill rotWithShape="1">
          <a:blip r:embed="rId4">
            <a:alphaModFix/>
          </a:blip>
          <a:srcRect b="47408" l="5720" r="69948" t="27408"/>
          <a:stretch/>
        </p:blipFill>
        <p:spPr>
          <a:xfrm>
            <a:off x="5086875" y="1088050"/>
            <a:ext cx="685824" cy="709849"/>
          </a:xfrm>
          <a:prstGeom prst="rect">
            <a:avLst/>
          </a:prstGeom>
          <a:noFill/>
          <a:ln>
            <a:noFill/>
          </a:ln>
        </p:spPr>
      </p:pic>
      <p:sp>
        <p:nvSpPr>
          <p:cNvPr id="122" name="Google Shape;122;p18"/>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grpSp>
        <p:nvGrpSpPr>
          <p:cNvPr id="127" name="Google Shape;127;p19"/>
          <p:cNvGrpSpPr/>
          <p:nvPr/>
        </p:nvGrpSpPr>
        <p:grpSpPr>
          <a:xfrm>
            <a:off x="273450" y="165600"/>
            <a:ext cx="8605300" cy="4812300"/>
            <a:chOff x="273450" y="165600"/>
            <a:chExt cx="8605300" cy="4812300"/>
          </a:xfrm>
        </p:grpSpPr>
        <p:sp>
          <p:nvSpPr>
            <p:cNvPr id="128" name="Google Shape;128;p19"/>
            <p:cNvSpPr/>
            <p:nvPr/>
          </p:nvSpPr>
          <p:spPr>
            <a:xfrm>
              <a:off x="273450" y="165600"/>
              <a:ext cx="8597100" cy="4812300"/>
            </a:xfrm>
            <a:prstGeom prst="roundRect">
              <a:avLst>
                <a:gd fmla="val 5020"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9" name="Google Shape;129;p19"/>
            <p:cNvCxnSpPr/>
            <p:nvPr/>
          </p:nvCxnSpPr>
          <p:spPr>
            <a:xfrm>
              <a:off x="278650" y="640125"/>
              <a:ext cx="8600100" cy="0"/>
            </a:xfrm>
            <a:prstGeom prst="straightConnector1">
              <a:avLst/>
            </a:prstGeom>
            <a:noFill/>
            <a:ln cap="flat" cmpd="sng" w="9525">
              <a:solidFill>
                <a:schemeClr val="dk2"/>
              </a:solidFill>
              <a:prstDash val="solid"/>
              <a:round/>
              <a:headEnd len="med" w="med" type="none"/>
              <a:tailEnd len="med" w="med" type="none"/>
            </a:ln>
          </p:spPr>
        </p:cxnSp>
        <p:pic>
          <p:nvPicPr>
            <p:cNvPr id="130" name="Google Shape;130;p19"/>
            <p:cNvPicPr preferRelativeResize="0"/>
            <p:nvPr/>
          </p:nvPicPr>
          <p:blipFill rotWithShape="1">
            <a:blip r:embed="rId3">
              <a:alphaModFix/>
            </a:blip>
            <a:srcRect b="25460" l="22220" r="22530" t="25772"/>
            <a:stretch/>
          </p:blipFill>
          <p:spPr>
            <a:xfrm>
              <a:off x="447788" y="303725"/>
              <a:ext cx="265300" cy="234175"/>
            </a:xfrm>
            <a:prstGeom prst="rect">
              <a:avLst/>
            </a:prstGeom>
            <a:noFill/>
            <a:ln>
              <a:noFill/>
            </a:ln>
          </p:spPr>
        </p:pic>
        <p:sp>
          <p:nvSpPr>
            <p:cNvPr id="131" name="Google Shape;131;p19"/>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latin typeface="Montserrat"/>
                  <a:ea typeface="Montserrat"/>
                  <a:cs typeface="Montserrat"/>
                  <a:sym typeface="Montserrat"/>
                </a:rPr>
                <a:t>MEDICINA, INTELIGENCIA ARTIFICIAL Y ROBÓTICA</a:t>
              </a:r>
              <a:endParaRPr b="1" sz="600">
                <a:latin typeface="Montserrat"/>
                <a:ea typeface="Montserrat"/>
                <a:cs typeface="Montserrat"/>
                <a:sym typeface="Montserrat"/>
              </a:endParaRPr>
            </a:p>
          </p:txBody>
        </p:sp>
      </p:grpSp>
      <p:pic>
        <p:nvPicPr>
          <p:cNvPr id="132" name="Google Shape;132;p19"/>
          <p:cNvPicPr preferRelativeResize="0"/>
          <p:nvPr/>
        </p:nvPicPr>
        <p:blipFill rotWithShape="1">
          <a:blip r:embed="rId4">
            <a:alphaModFix/>
          </a:blip>
          <a:srcRect b="42796" l="0" r="0" t="42618"/>
          <a:stretch/>
        </p:blipFill>
        <p:spPr>
          <a:xfrm>
            <a:off x="1035759" y="1141900"/>
            <a:ext cx="3180375" cy="463900"/>
          </a:xfrm>
          <a:prstGeom prst="rect">
            <a:avLst/>
          </a:prstGeom>
          <a:noFill/>
          <a:ln>
            <a:noFill/>
          </a:ln>
        </p:spPr>
      </p:pic>
      <p:sp>
        <p:nvSpPr>
          <p:cNvPr id="133" name="Google Shape;133;p19"/>
          <p:cNvSpPr txBox="1"/>
          <p:nvPr/>
        </p:nvSpPr>
        <p:spPr>
          <a:xfrm>
            <a:off x="1257650" y="3528400"/>
            <a:ext cx="2736600" cy="914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419" sz="900">
                <a:solidFill>
                  <a:schemeClr val="dk1"/>
                </a:solidFill>
                <a:latin typeface="Montserrat"/>
                <a:ea typeface="Montserrat"/>
                <a:cs typeface="Montserrat"/>
                <a:sym typeface="Montserrat"/>
              </a:rPr>
              <a:t>Nuestro </a:t>
            </a:r>
            <a:r>
              <a:rPr lang="es-419" sz="900">
                <a:solidFill>
                  <a:schemeClr val="dk1"/>
                </a:solidFill>
                <a:latin typeface="Montserrat"/>
                <a:ea typeface="Montserrat"/>
                <a:cs typeface="Montserrat"/>
                <a:sym typeface="Montserrat"/>
              </a:rPr>
              <a:t>propósito</a:t>
            </a:r>
            <a:r>
              <a:rPr lang="es-419" sz="900">
                <a:solidFill>
                  <a:schemeClr val="dk1"/>
                </a:solidFill>
                <a:latin typeface="Montserrat"/>
                <a:ea typeface="Montserrat"/>
                <a:cs typeface="Montserrat"/>
                <a:sym typeface="Montserrat"/>
              </a:rPr>
              <a:t> es impulsar el </a:t>
            </a:r>
            <a:r>
              <a:rPr b="1" lang="es-419" sz="900">
                <a:solidFill>
                  <a:schemeClr val="dk1"/>
                </a:solidFill>
                <a:latin typeface="Montserrat"/>
                <a:ea typeface="Montserrat"/>
                <a:cs typeface="Montserrat"/>
                <a:sym typeface="Montserrat"/>
              </a:rPr>
              <a:t>uso responsable y ético</a:t>
            </a:r>
            <a:r>
              <a:rPr lang="es-419" sz="900">
                <a:solidFill>
                  <a:schemeClr val="dk1"/>
                </a:solidFill>
                <a:latin typeface="Montserrat"/>
                <a:ea typeface="Montserrat"/>
                <a:cs typeface="Montserrat"/>
                <a:sym typeface="Montserrat"/>
              </a:rPr>
              <a:t> de la inteligencia artificial, la ciencia de datos y la robótica en el ámbito de la salud, para </a:t>
            </a:r>
            <a:r>
              <a:rPr b="1" lang="es-419" sz="900">
                <a:solidFill>
                  <a:schemeClr val="dk1"/>
                </a:solidFill>
                <a:latin typeface="Montserrat"/>
                <a:ea typeface="Montserrat"/>
                <a:cs typeface="Montserrat"/>
                <a:sym typeface="Montserrat"/>
              </a:rPr>
              <a:t>mejorar la calidad de vida </a:t>
            </a:r>
            <a:r>
              <a:rPr lang="es-419" sz="900">
                <a:solidFill>
                  <a:schemeClr val="dk1"/>
                </a:solidFill>
                <a:latin typeface="Montserrat"/>
                <a:ea typeface="Montserrat"/>
                <a:cs typeface="Montserrat"/>
                <a:sym typeface="Montserrat"/>
              </a:rPr>
              <a:t>de las personas en la región.</a:t>
            </a:r>
            <a:endParaRPr b="1" sz="900">
              <a:solidFill>
                <a:schemeClr val="dk1"/>
              </a:solidFill>
              <a:latin typeface="Montserrat"/>
              <a:ea typeface="Montserrat"/>
              <a:cs typeface="Montserrat"/>
              <a:sym typeface="Montserrat"/>
            </a:endParaRPr>
          </a:p>
        </p:txBody>
      </p:sp>
      <p:pic>
        <p:nvPicPr>
          <p:cNvPr id="134" name="Google Shape;134;p19"/>
          <p:cNvPicPr preferRelativeResize="0"/>
          <p:nvPr/>
        </p:nvPicPr>
        <p:blipFill rotWithShape="1">
          <a:blip r:embed="rId5">
            <a:alphaModFix/>
          </a:blip>
          <a:srcRect b="9623" l="0" r="8941" t="12639"/>
          <a:stretch/>
        </p:blipFill>
        <p:spPr>
          <a:xfrm>
            <a:off x="4966025" y="877175"/>
            <a:ext cx="3589774" cy="3830352"/>
          </a:xfrm>
          <a:prstGeom prst="rect">
            <a:avLst/>
          </a:prstGeom>
          <a:noFill/>
          <a:ln>
            <a:noFill/>
          </a:ln>
        </p:spPr>
      </p:pic>
      <p:pic>
        <p:nvPicPr>
          <p:cNvPr id="135" name="Google Shape;135;p19"/>
          <p:cNvPicPr preferRelativeResize="0"/>
          <p:nvPr/>
        </p:nvPicPr>
        <p:blipFill rotWithShape="1">
          <a:blip r:embed="rId6">
            <a:alphaModFix/>
          </a:blip>
          <a:srcRect b="0" l="15919" r="4041" t="0"/>
          <a:stretch/>
        </p:blipFill>
        <p:spPr>
          <a:xfrm>
            <a:off x="1257650" y="1850200"/>
            <a:ext cx="2873027" cy="1433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0" y="-164025"/>
            <a:ext cx="9144001" cy="5307532"/>
          </a:xfrm>
          <a:prstGeom prst="rect">
            <a:avLst/>
          </a:prstGeom>
          <a:noFill/>
          <a:ln>
            <a:noFill/>
          </a:ln>
        </p:spPr>
      </p:pic>
      <p:sp>
        <p:nvSpPr>
          <p:cNvPr id="141" name="Google Shape;141;p20"/>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p20"/>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143" name="Google Shape;143;p20"/>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144" name="Google Shape;144;p20"/>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sp>
        <p:nvSpPr>
          <p:cNvPr id="145" name="Google Shape;145;p20"/>
          <p:cNvSpPr txBox="1"/>
          <p:nvPr/>
        </p:nvSpPr>
        <p:spPr>
          <a:xfrm>
            <a:off x="2243300" y="2062175"/>
            <a:ext cx="4484400" cy="1360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s-419">
                <a:solidFill>
                  <a:schemeClr val="lt1"/>
                </a:solidFill>
                <a:latin typeface="Montserrat"/>
                <a:ea typeface="Montserrat"/>
                <a:cs typeface="Montserrat"/>
                <a:sym typeface="Montserrat"/>
              </a:rPr>
              <a:t>HealthCare 4.0</a:t>
            </a:r>
            <a:endParaRPr b="1">
              <a:solidFill>
                <a:schemeClr val="lt1"/>
              </a:solidFill>
              <a:latin typeface="Montserrat"/>
              <a:ea typeface="Montserrat"/>
              <a:cs typeface="Montserrat"/>
              <a:sym typeface="Montserrat"/>
            </a:endParaRPr>
          </a:p>
          <a:p>
            <a:pPr indent="0" lvl="0" marL="0" rtl="0" algn="ctr">
              <a:lnSpc>
                <a:spcPct val="115000"/>
              </a:lnSpc>
              <a:spcBef>
                <a:spcPts val="0"/>
              </a:spcBef>
              <a:spcAft>
                <a:spcPts val="0"/>
              </a:spcAft>
              <a:buNone/>
            </a:pPr>
            <a:r>
              <a:rPr i="1" lang="es-419">
                <a:solidFill>
                  <a:schemeClr val="lt1"/>
                </a:solidFill>
                <a:latin typeface="Montserrat"/>
                <a:ea typeface="Montserrat"/>
                <a:cs typeface="Montserrat"/>
                <a:sym typeface="Montserrat"/>
              </a:rPr>
              <a:t>“Sibemir es un motor que impulsa el desarrollo de la industria 4.0 en la región Ibero</a:t>
            </a:r>
            <a:r>
              <a:rPr i="1" lang="es-419">
                <a:solidFill>
                  <a:schemeClr val="lt1"/>
                </a:solidFill>
                <a:latin typeface="Montserrat"/>
                <a:ea typeface="Montserrat"/>
                <a:cs typeface="Montserrat"/>
                <a:sym typeface="Montserrat"/>
              </a:rPr>
              <a:t>americana.”</a:t>
            </a:r>
            <a:endParaRPr i="1">
              <a:solidFill>
                <a:schemeClr val="lt1"/>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s-419" sz="1200">
                <a:solidFill>
                  <a:schemeClr val="lt1"/>
                </a:solidFill>
                <a:latin typeface="Montserrat"/>
                <a:ea typeface="Montserrat"/>
                <a:cs typeface="Montserrat"/>
                <a:sym typeface="Montserrat"/>
              </a:rPr>
              <a:t>                				</a:t>
            </a:r>
            <a:endParaRPr b="1" sz="1200">
              <a:solidFill>
                <a:schemeClr val="lt1"/>
              </a:solidFill>
              <a:latin typeface="Montserrat"/>
              <a:ea typeface="Montserrat"/>
              <a:cs typeface="Montserrat"/>
              <a:sym typeface="Montserrat"/>
            </a:endParaRPr>
          </a:p>
        </p:txBody>
      </p:sp>
      <p:sp>
        <p:nvSpPr>
          <p:cNvPr id="146" name="Google Shape;146;p20"/>
          <p:cNvSpPr txBox="1"/>
          <p:nvPr/>
        </p:nvSpPr>
        <p:spPr>
          <a:xfrm>
            <a:off x="2985500" y="3904900"/>
            <a:ext cx="30000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s-419" sz="900">
                <a:solidFill>
                  <a:schemeClr val="lt1"/>
                </a:solidFill>
                <a:latin typeface="Montserrat"/>
                <a:ea typeface="Montserrat"/>
                <a:cs typeface="Montserrat"/>
                <a:sym typeface="Montserrat"/>
              </a:rPr>
              <a:t>Felipe Ojeda, CEO Sibemir</a:t>
            </a:r>
            <a:endParaRPr b="1" sz="900">
              <a:solidFill>
                <a:schemeClr val="lt1"/>
              </a:solidFill>
              <a:latin typeface="Montserrat"/>
              <a:ea typeface="Montserrat"/>
              <a:cs typeface="Montserrat"/>
              <a:sym typeface="Montserrat"/>
            </a:endParaRPr>
          </a:p>
        </p:txBody>
      </p:sp>
      <p:pic>
        <p:nvPicPr>
          <p:cNvPr id="147" name="Google Shape;147;p20"/>
          <p:cNvPicPr preferRelativeResize="0"/>
          <p:nvPr/>
        </p:nvPicPr>
        <p:blipFill rotWithShape="1">
          <a:blip r:embed="rId4">
            <a:alphaModFix/>
          </a:blip>
          <a:srcRect b="47408" l="5720" r="75097" t="27408"/>
          <a:stretch/>
        </p:blipFill>
        <p:spPr>
          <a:xfrm>
            <a:off x="4061524" y="861601"/>
            <a:ext cx="847951" cy="1113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1"/>
          <p:cNvPicPr preferRelativeResize="0"/>
          <p:nvPr/>
        </p:nvPicPr>
        <p:blipFill>
          <a:blip r:embed="rId3">
            <a:alphaModFix/>
          </a:blip>
          <a:stretch>
            <a:fillRect/>
          </a:stretch>
        </p:blipFill>
        <p:spPr>
          <a:xfrm>
            <a:off x="0" y="-29500"/>
            <a:ext cx="9144000" cy="5226976"/>
          </a:xfrm>
          <a:prstGeom prst="rect">
            <a:avLst/>
          </a:prstGeom>
          <a:noFill/>
          <a:ln>
            <a:noFill/>
          </a:ln>
        </p:spPr>
      </p:pic>
      <p:sp>
        <p:nvSpPr>
          <p:cNvPr id="153" name="Google Shape;153;p21"/>
          <p:cNvSpPr/>
          <p:nvPr/>
        </p:nvSpPr>
        <p:spPr>
          <a:xfrm>
            <a:off x="273450" y="165600"/>
            <a:ext cx="8597100" cy="4812300"/>
          </a:xfrm>
          <a:prstGeom prst="roundRect">
            <a:avLst>
              <a:gd fmla="val 502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21"/>
          <p:cNvSpPr txBox="1"/>
          <p:nvPr/>
        </p:nvSpPr>
        <p:spPr>
          <a:xfrm>
            <a:off x="4914675" y="1312325"/>
            <a:ext cx="3033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419" sz="2100">
                <a:solidFill>
                  <a:schemeClr val="lt1"/>
                </a:solidFill>
                <a:latin typeface="Montserrat"/>
                <a:ea typeface="Montserrat"/>
                <a:cs typeface="Montserrat"/>
                <a:sym typeface="Montserrat"/>
              </a:rPr>
              <a:t>buscamos mejoras </a:t>
            </a:r>
            <a:r>
              <a:rPr b="1" lang="es-419" sz="2100">
                <a:solidFill>
                  <a:schemeClr val="lt1"/>
                </a:solidFill>
                <a:latin typeface="Montserrat"/>
                <a:ea typeface="Montserrat"/>
                <a:cs typeface="Montserrat"/>
                <a:sym typeface="Montserrat"/>
              </a:rPr>
              <a:t>significativas</a:t>
            </a:r>
            <a:r>
              <a:rPr lang="es-419" sz="2100">
                <a:solidFill>
                  <a:schemeClr val="lt1"/>
                </a:solidFill>
                <a:latin typeface="Montserrat"/>
                <a:ea typeface="Montserrat"/>
                <a:cs typeface="Montserrat"/>
                <a:sym typeface="Montserrat"/>
              </a:rPr>
              <a:t> en los sistemas de salud.</a:t>
            </a:r>
            <a:endParaRPr sz="2100">
              <a:solidFill>
                <a:schemeClr val="lt1"/>
              </a:solidFill>
              <a:latin typeface="Montserrat"/>
              <a:ea typeface="Montserrat"/>
              <a:cs typeface="Montserrat"/>
              <a:sym typeface="Montserrat"/>
            </a:endParaRPr>
          </a:p>
        </p:txBody>
      </p:sp>
      <p:sp>
        <p:nvSpPr>
          <p:cNvPr id="155" name="Google Shape;155;p21"/>
          <p:cNvSpPr txBox="1"/>
          <p:nvPr/>
        </p:nvSpPr>
        <p:spPr>
          <a:xfrm>
            <a:off x="4914675" y="2707975"/>
            <a:ext cx="2890500" cy="1123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sz="900">
                <a:solidFill>
                  <a:schemeClr val="lt1"/>
                </a:solidFill>
                <a:latin typeface="Montserrat"/>
                <a:ea typeface="Montserrat"/>
                <a:cs typeface="Montserrat"/>
                <a:sym typeface="Montserrat"/>
              </a:rPr>
              <a:t>Necesitamos </a:t>
            </a:r>
            <a:r>
              <a:rPr lang="es-419" sz="900">
                <a:solidFill>
                  <a:schemeClr val="lt1"/>
                </a:solidFill>
                <a:latin typeface="Montserrat"/>
                <a:ea typeface="Montserrat"/>
                <a:cs typeface="Montserrat"/>
                <a:sym typeface="Montserrat"/>
              </a:rPr>
              <a:t>a los </a:t>
            </a:r>
            <a:r>
              <a:rPr lang="es-419" sz="900">
                <a:solidFill>
                  <a:schemeClr val="lt1"/>
                </a:solidFill>
                <a:latin typeface="Montserrat"/>
                <a:ea typeface="Montserrat"/>
                <a:cs typeface="Montserrat"/>
                <a:sym typeface="Montserrat"/>
              </a:rPr>
              <a:t>profesionales de la salud, científicos de datos e ingenieros en la región que están interesados en </a:t>
            </a:r>
            <a:r>
              <a:rPr b="1" lang="es-419" sz="900">
                <a:solidFill>
                  <a:schemeClr val="lt1"/>
                </a:solidFill>
                <a:latin typeface="Montserrat"/>
                <a:ea typeface="Montserrat"/>
                <a:cs typeface="Montserrat"/>
                <a:sym typeface="Montserrat"/>
              </a:rPr>
              <a:t>adoptar tecnologías innovadoras para mejorar las prácticas médicas, los diagnósticos y la atención al paciente.</a:t>
            </a:r>
            <a:endParaRPr b="1" sz="1200">
              <a:solidFill>
                <a:schemeClr val="lt1"/>
              </a:solidFill>
            </a:endParaRPr>
          </a:p>
        </p:txBody>
      </p:sp>
      <p:sp>
        <p:nvSpPr>
          <p:cNvPr id="156" name="Google Shape;156;p21"/>
          <p:cNvSpPr txBox="1"/>
          <p:nvPr/>
        </p:nvSpPr>
        <p:spPr>
          <a:xfrm>
            <a:off x="5783213" y="282363"/>
            <a:ext cx="2913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419" sz="600">
                <a:solidFill>
                  <a:schemeClr val="lt1"/>
                </a:solidFill>
                <a:latin typeface="Montserrat"/>
                <a:ea typeface="Montserrat"/>
                <a:cs typeface="Montserrat"/>
                <a:sym typeface="Montserrat"/>
              </a:rPr>
              <a:t>MEDICINA, INTELIGENCIA ARTIFICIAL Y ROBÓTICA</a:t>
            </a:r>
            <a:endParaRPr b="1" sz="600">
              <a:solidFill>
                <a:schemeClr val="lt1"/>
              </a:solidFill>
              <a:latin typeface="Montserrat"/>
              <a:ea typeface="Montserrat"/>
              <a:cs typeface="Montserrat"/>
              <a:sym typeface="Montserrat"/>
            </a:endParaRPr>
          </a:p>
        </p:txBody>
      </p:sp>
      <p:pic>
        <p:nvPicPr>
          <p:cNvPr id="157" name="Google Shape;157;p21"/>
          <p:cNvPicPr preferRelativeResize="0"/>
          <p:nvPr/>
        </p:nvPicPr>
        <p:blipFill rotWithShape="1">
          <a:blip r:embed="rId4">
            <a:alphaModFix/>
          </a:blip>
          <a:srcRect b="53845" l="7132" r="76942" t="31838"/>
          <a:stretch/>
        </p:blipFill>
        <p:spPr>
          <a:xfrm>
            <a:off x="429244" y="271119"/>
            <a:ext cx="318349" cy="286176"/>
          </a:xfrm>
          <a:prstGeom prst="rect">
            <a:avLst/>
          </a:prstGeom>
          <a:noFill/>
          <a:ln>
            <a:noFill/>
          </a:ln>
        </p:spPr>
      </p:pic>
      <p:cxnSp>
        <p:nvCxnSpPr>
          <p:cNvPr id="158" name="Google Shape;158;p21"/>
          <p:cNvCxnSpPr/>
          <p:nvPr/>
        </p:nvCxnSpPr>
        <p:spPr>
          <a:xfrm>
            <a:off x="278650" y="640125"/>
            <a:ext cx="8600100" cy="0"/>
          </a:xfrm>
          <a:prstGeom prst="straightConnector1">
            <a:avLst/>
          </a:prstGeom>
          <a:noFill/>
          <a:ln cap="flat" cmpd="sng" w="9525">
            <a:solidFill>
              <a:schemeClr val="lt1"/>
            </a:solidFill>
            <a:prstDash val="solid"/>
            <a:round/>
            <a:headEnd len="med" w="med" type="none"/>
            <a:tailEnd len="med" w="med" type="none"/>
          </a:ln>
        </p:spPr>
      </p:cxnSp>
      <p:cxnSp>
        <p:nvCxnSpPr>
          <p:cNvPr id="159" name="Google Shape;159;p21"/>
          <p:cNvCxnSpPr/>
          <p:nvPr/>
        </p:nvCxnSpPr>
        <p:spPr>
          <a:xfrm>
            <a:off x="5262800" y="2571750"/>
            <a:ext cx="1904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